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88163" cy="100218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FF00"/>
    <a:srgbClr val="008000"/>
    <a:srgbClr val="CC3300"/>
    <a:srgbClr val="66FF99"/>
    <a:srgbClr val="CCFFFF"/>
    <a:srgbClr val="66FFFF"/>
    <a:srgbClr val="FF9900"/>
    <a:srgbClr val="66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5138" autoAdjust="0"/>
  </p:normalViewPr>
  <p:slideViewPr>
    <p:cSldViewPr snapToGrid="0">
      <p:cViewPr>
        <p:scale>
          <a:sx n="75" d="100"/>
          <a:sy n="75" d="100"/>
        </p:scale>
        <p:origin x="-1848" y="161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656" cy="501015"/>
          </a:xfrm>
          <a:prstGeom prst="rect">
            <a:avLst/>
          </a:prstGeom>
        </p:spPr>
        <p:txBody>
          <a:bodyPr vert="horz" lIns="92309" tIns="46154" rIns="92309" bIns="46154"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901901" y="0"/>
            <a:ext cx="2984656" cy="501015"/>
          </a:xfrm>
          <a:prstGeom prst="rect">
            <a:avLst/>
          </a:prstGeom>
        </p:spPr>
        <p:txBody>
          <a:bodyPr vert="horz" lIns="92309" tIns="46154" rIns="92309" bIns="46154" rtlCol="0"/>
          <a:lstStyle>
            <a:lvl1pPr algn="r">
              <a:defRPr sz="1200">
                <a:latin typeface="Arial" charset="0"/>
              </a:defRPr>
            </a:lvl1pPr>
          </a:lstStyle>
          <a:p>
            <a:pPr>
              <a:defRPr/>
            </a:pPr>
            <a:fld id="{4933D6DB-2FD8-4032-94E5-DAA4B7DCB394}" type="datetimeFigureOut">
              <a:rPr lang="ja-JP" altLang="en-US"/>
              <a:pPr>
                <a:defRPr/>
              </a:pPr>
              <a:t>2016/5/21</a:t>
            </a:fld>
            <a:endParaRPr lang="ja-JP" altLang="en-US"/>
          </a:p>
        </p:txBody>
      </p:sp>
      <p:sp>
        <p:nvSpPr>
          <p:cNvPr id="4" name="スライド イメージ プレースホルダー 3"/>
          <p:cNvSpPr>
            <a:spLocks noGrp="1" noRot="1" noChangeAspect="1"/>
          </p:cNvSpPr>
          <p:nvPr>
            <p:ph type="sldImg" idx="2"/>
          </p:nvPr>
        </p:nvSpPr>
        <p:spPr>
          <a:xfrm>
            <a:off x="2144713" y="752475"/>
            <a:ext cx="2598737" cy="3756025"/>
          </a:xfrm>
          <a:prstGeom prst="rect">
            <a:avLst/>
          </a:prstGeom>
          <a:noFill/>
          <a:ln w="12700">
            <a:solidFill>
              <a:prstClr val="black"/>
            </a:solidFill>
          </a:ln>
        </p:spPr>
        <p:txBody>
          <a:bodyPr vert="horz" lIns="92309" tIns="46154" rIns="92309" bIns="46154" rtlCol="0" anchor="ctr"/>
          <a:lstStyle/>
          <a:p>
            <a:pPr lvl="0"/>
            <a:endParaRPr lang="ja-JP" altLang="en-US" noProof="0" smtClean="0"/>
          </a:p>
        </p:txBody>
      </p:sp>
      <p:sp>
        <p:nvSpPr>
          <p:cNvPr id="5" name="ノート プレースホルダー 4"/>
          <p:cNvSpPr>
            <a:spLocks noGrp="1"/>
          </p:cNvSpPr>
          <p:nvPr>
            <p:ph type="body" sz="quarter" idx="3"/>
          </p:nvPr>
        </p:nvSpPr>
        <p:spPr>
          <a:xfrm>
            <a:off x="689139" y="4760436"/>
            <a:ext cx="5509888" cy="4509130"/>
          </a:xfrm>
          <a:prstGeom prst="rect">
            <a:avLst/>
          </a:prstGeom>
        </p:spPr>
        <p:txBody>
          <a:bodyPr vert="horz" lIns="92309" tIns="46154" rIns="92309" bIns="46154"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1" y="9519274"/>
            <a:ext cx="2984656" cy="501014"/>
          </a:xfrm>
          <a:prstGeom prst="rect">
            <a:avLst/>
          </a:prstGeom>
        </p:spPr>
        <p:txBody>
          <a:bodyPr vert="horz" lIns="92309" tIns="46154" rIns="92309" bIns="46154"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901901" y="9519274"/>
            <a:ext cx="2984656" cy="501014"/>
          </a:xfrm>
          <a:prstGeom prst="rect">
            <a:avLst/>
          </a:prstGeom>
        </p:spPr>
        <p:txBody>
          <a:bodyPr vert="horz" lIns="92309" tIns="46154" rIns="92309" bIns="46154" rtlCol="0" anchor="b"/>
          <a:lstStyle>
            <a:lvl1pPr algn="r">
              <a:defRPr sz="1200">
                <a:latin typeface="Arial" charset="0"/>
              </a:defRPr>
            </a:lvl1pPr>
          </a:lstStyle>
          <a:p>
            <a:pPr>
              <a:defRPr/>
            </a:pPr>
            <a:fld id="{F7CB40B0-50DF-40DF-A231-CF6B722E3536}" type="slidenum">
              <a:rPr lang="ja-JP" altLang="en-US"/>
              <a:pPr>
                <a:defRPr/>
              </a:pPr>
              <a:t>‹#›</a:t>
            </a:fld>
            <a:endParaRPr lang="ja-JP" altLang="en-US"/>
          </a:p>
        </p:txBody>
      </p:sp>
    </p:spTree>
    <p:extLst>
      <p:ext uri="{BB962C8B-B14F-4D97-AF65-F5344CB8AC3E}">
        <p14:creationId xmlns:p14="http://schemas.microsoft.com/office/powerpoint/2010/main" val="2465934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608A52-CC90-4BE9-8620-0932EDFF9BEB}" type="slidenum">
              <a:rPr lang="en-US" altLang="ja-JP"/>
              <a:pPr>
                <a:defRPr/>
              </a:pPr>
              <a:t>‹#›</a:t>
            </a:fld>
            <a:endParaRPr lang="en-US" altLang="ja-JP"/>
          </a:p>
        </p:txBody>
      </p:sp>
    </p:spTree>
    <p:extLst>
      <p:ext uri="{BB962C8B-B14F-4D97-AF65-F5344CB8AC3E}">
        <p14:creationId xmlns:p14="http://schemas.microsoft.com/office/powerpoint/2010/main" val="410556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166188-E97E-4D07-AB0F-CCE47A1C75E8}" type="slidenum">
              <a:rPr lang="en-US" altLang="ja-JP"/>
              <a:pPr>
                <a:defRPr/>
              </a:pPr>
              <a:t>‹#›</a:t>
            </a:fld>
            <a:endParaRPr lang="en-US" altLang="ja-JP"/>
          </a:p>
        </p:txBody>
      </p:sp>
    </p:spTree>
    <p:extLst>
      <p:ext uri="{BB962C8B-B14F-4D97-AF65-F5344CB8AC3E}">
        <p14:creationId xmlns:p14="http://schemas.microsoft.com/office/powerpoint/2010/main" val="389615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DA76433-CFF2-4DF4-8C1A-8BFA8B155965}" type="slidenum">
              <a:rPr lang="en-US" altLang="ja-JP"/>
              <a:pPr>
                <a:defRPr/>
              </a:pPr>
              <a:t>‹#›</a:t>
            </a:fld>
            <a:endParaRPr lang="en-US" altLang="ja-JP"/>
          </a:p>
        </p:txBody>
      </p:sp>
    </p:spTree>
    <p:extLst>
      <p:ext uri="{BB962C8B-B14F-4D97-AF65-F5344CB8AC3E}">
        <p14:creationId xmlns:p14="http://schemas.microsoft.com/office/powerpoint/2010/main" val="256931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CD2CEDB-00B0-47AC-A2E3-DDBD391C8F93}" type="slidenum">
              <a:rPr lang="en-US" altLang="ja-JP"/>
              <a:pPr>
                <a:defRPr/>
              </a:pPr>
              <a:t>‹#›</a:t>
            </a:fld>
            <a:endParaRPr lang="en-US" altLang="ja-JP"/>
          </a:p>
        </p:txBody>
      </p:sp>
    </p:spTree>
    <p:extLst>
      <p:ext uri="{BB962C8B-B14F-4D97-AF65-F5344CB8AC3E}">
        <p14:creationId xmlns:p14="http://schemas.microsoft.com/office/powerpoint/2010/main" val="3349799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09C832-D651-44EE-BB73-55AB25D350BA}" type="slidenum">
              <a:rPr lang="en-US" altLang="ja-JP"/>
              <a:pPr>
                <a:defRPr/>
              </a:pPr>
              <a:t>‹#›</a:t>
            </a:fld>
            <a:endParaRPr lang="en-US" altLang="ja-JP"/>
          </a:p>
        </p:txBody>
      </p:sp>
    </p:spTree>
    <p:extLst>
      <p:ext uri="{BB962C8B-B14F-4D97-AF65-F5344CB8AC3E}">
        <p14:creationId xmlns:p14="http://schemas.microsoft.com/office/powerpoint/2010/main" val="146853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9CF17DD-F895-4DF9-B00B-8BE91059D36F}" type="slidenum">
              <a:rPr lang="en-US" altLang="ja-JP"/>
              <a:pPr>
                <a:defRPr/>
              </a:pPr>
              <a:t>‹#›</a:t>
            </a:fld>
            <a:endParaRPr lang="en-US" altLang="ja-JP"/>
          </a:p>
        </p:txBody>
      </p:sp>
    </p:spTree>
    <p:extLst>
      <p:ext uri="{BB962C8B-B14F-4D97-AF65-F5344CB8AC3E}">
        <p14:creationId xmlns:p14="http://schemas.microsoft.com/office/powerpoint/2010/main" val="83731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EA4852-A73C-4C4B-A51D-71F2D246F421}" type="slidenum">
              <a:rPr lang="en-US" altLang="ja-JP"/>
              <a:pPr>
                <a:defRPr/>
              </a:pPr>
              <a:t>‹#›</a:t>
            </a:fld>
            <a:endParaRPr lang="en-US" altLang="ja-JP"/>
          </a:p>
        </p:txBody>
      </p:sp>
    </p:spTree>
    <p:extLst>
      <p:ext uri="{BB962C8B-B14F-4D97-AF65-F5344CB8AC3E}">
        <p14:creationId xmlns:p14="http://schemas.microsoft.com/office/powerpoint/2010/main" val="182418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83F8A1C-5A44-4C35-B004-0B269695E7DE}" type="slidenum">
              <a:rPr lang="en-US" altLang="ja-JP"/>
              <a:pPr>
                <a:defRPr/>
              </a:pPr>
              <a:t>‹#›</a:t>
            </a:fld>
            <a:endParaRPr lang="en-US" altLang="ja-JP"/>
          </a:p>
        </p:txBody>
      </p:sp>
    </p:spTree>
    <p:extLst>
      <p:ext uri="{BB962C8B-B14F-4D97-AF65-F5344CB8AC3E}">
        <p14:creationId xmlns:p14="http://schemas.microsoft.com/office/powerpoint/2010/main" val="406117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3264610-55F4-4F38-9491-338F30FFA3E0}" type="slidenum">
              <a:rPr lang="en-US" altLang="ja-JP"/>
              <a:pPr>
                <a:defRPr/>
              </a:pPr>
              <a:t>‹#›</a:t>
            </a:fld>
            <a:endParaRPr lang="en-US" altLang="ja-JP"/>
          </a:p>
        </p:txBody>
      </p:sp>
    </p:spTree>
    <p:extLst>
      <p:ext uri="{BB962C8B-B14F-4D97-AF65-F5344CB8AC3E}">
        <p14:creationId xmlns:p14="http://schemas.microsoft.com/office/powerpoint/2010/main" val="2225348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162BC9E-A679-4589-B013-EB56111ECCCE}" type="slidenum">
              <a:rPr lang="en-US" altLang="ja-JP"/>
              <a:pPr>
                <a:defRPr/>
              </a:pPr>
              <a:t>‹#›</a:t>
            </a:fld>
            <a:endParaRPr lang="en-US" altLang="ja-JP"/>
          </a:p>
        </p:txBody>
      </p:sp>
    </p:spTree>
    <p:extLst>
      <p:ext uri="{BB962C8B-B14F-4D97-AF65-F5344CB8AC3E}">
        <p14:creationId xmlns:p14="http://schemas.microsoft.com/office/powerpoint/2010/main" val="344159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FAE0C1F-619A-4928-9395-3B48C36C2067}" type="slidenum">
              <a:rPr lang="en-US" altLang="ja-JP"/>
              <a:pPr>
                <a:defRPr/>
              </a:pPr>
              <a:t>‹#›</a:t>
            </a:fld>
            <a:endParaRPr lang="en-US" altLang="ja-JP"/>
          </a:p>
        </p:txBody>
      </p:sp>
    </p:spTree>
    <p:extLst>
      <p:ext uri="{BB962C8B-B14F-4D97-AF65-F5344CB8AC3E}">
        <p14:creationId xmlns:p14="http://schemas.microsoft.com/office/powerpoint/2010/main" val="64504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1262C7D-F073-4862-AC51-30570A3DDA7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0"/>
            <a:ext cx="6934200" cy="9906000"/>
          </a:xfrm>
          <a:prstGeom prst="rect">
            <a:avLst/>
          </a:prstGeom>
        </p:spPr>
      </p:pic>
      <p:sp>
        <p:nvSpPr>
          <p:cNvPr id="2051" name="Text Box 43"/>
          <p:cNvSpPr txBox="1">
            <a:spLocks noChangeArrowheads="1"/>
          </p:cNvSpPr>
          <p:nvPr/>
        </p:nvSpPr>
        <p:spPr bwMode="auto">
          <a:xfrm>
            <a:off x="252963" y="5514071"/>
            <a:ext cx="6373637"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25000"/>
              </a:spcBef>
              <a:buFontTx/>
              <a:buNone/>
            </a:pPr>
            <a:r>
              <a:rPr lang="ja-JP" altLang="en-US" sz="1400" b="1" dirty="0" smtClean="0">
                <a:solidFill>
                  <a:srgbClr val="FF0000"/>
                </a:solidFill>
              </a:rPr>
              <a:t>日時：</a:t>
            </a:r>
            <a:r>
              <a:rPr lang="en-US" altLang="ja-JP" sz="1400" b="1" dirty="0" smtClean="0">
                <a:solidFill>
                  <a:srgbClr val="FF0000"/>
                </a:solidFill>
              </a:rPr>
              <a:t>2016</a:t>
            </a:r>
            <a:r>
              <a:rPr lang="ja-JP" altLang="en-US" sz="1400" b="1" dirty="0" smtClean="0">
                <a:solidFill>
                  <a:srgbClr val="FF0000"/>
                </a:solidFill>
              </a:rPr>
              <a:t>年</a:t>
            </a:r>
            <a:r>
              <a:rPr lang="en-US" altLang="ja-JP" sz="1400" b="1" dirty="0" smtClean="0">
                <a:solidFill>
                  <a:srgbClr val="FF0000"/>
                </a:solidFill>
              </a:rPr>
              <a:t>6</a:t>
            </a:r>
            <a:r>
              <a:rPr lang="ja-JP" altLang="en-US" sz="1400" b="1" dirty="0" smtClean="0">
                <a:solidFill>
                  <a:srgbClr val="FF0000"/>
                </a:solidFill>
              </a:rPr>
              <a:t>月</a:t>
            </a:r>
            <a:r>
              <a:rPr lang="en-US" altLang="ja-JP" sz="1400" b="1" dirty="0" smtClean="0">
                <a:solidFill>
                  <a:srgbClr val="FF0000"/>
                </a:solidFill>
              </a:rPr>
              <a:t>26</a:t>
            </a:r>
            <a:r>
              <a:rPr lang="ja-JP" altLang="en-US" sz="1400" b="1" dirty="0" smtClean="0">
                <a:solidFill>
                  <a:srgbClr val="FF0000"/>
                </a:solidFill>
              </a:rPr>
              <a:t>日（日）</a:t>
            </a:r>
            <a:r>
              <a:rPr lang="en-US" altLang="ja-JP" sz="1400" b="1" dirty="0" smtClean="0">
                <a:solidFill>
                  <a:srgbClr val="FF0000"/>
                </a:solidFill>
              </a:rPr>
              <a:t>14:00</a:t>
            </a:r>
            <a:r>
              <a:rPr lang="ja-JP" altLang="en-US" sz="1400" b="1" dirty="0">
                <a:solidFill>
                  <a:srgbClr val="FF0000"/>
                </a:solidFill>
              </a:rPr>
              <a:t>～</a:t>
            </a:r>
            <a:r>
              <a:rPr lang="en-US" altLang="ja-JP" sz="1400" b="1" dirty="0" smtClean="0">
                <a:solidFill>
                  <a:srgbClr val="FF0000"/>
                </a:solidFill>
              </a:rPr>
              <a:t>16:00 </a:t>
            </a:r>
            <a:endParaRPr lang="ja-JP" altLang="en-US" sz="1400" b="1" dirty="0">
              <a:solidFill>
                <a:srgbClr val="FF0000"/>
              </a:solidFill>
            </a:endParaRPr>
          </a:p>
          <a:p>
            <a:pPr eaLnBrk="1" hangingPunct="1">
              <a:spcBef>
                <a:spcPct val="25000"/>
              </a:spcBef>
              <a:buFontTx/>
              <a:buNone/>
            </a:pPr>
            <a:r>
              <a:rPr lang="ja-JP" altLang="en-US" sz="1400" b="1" dirty="0" smtClean="0">
                <a:solidFill>
                  <a:srgbClr val="FF0000"/>
                </a:solidFill>
              </a:rPr>
              <a:t>場所：あおばセンター南　コミュニティースペース（センター南駅から徒歩</a:t>
            </a:r>
            <a:r>
              <a:rPr lang="en-US" altLang="ja-JP" sz="1400" b="1" dirty="0" smtClean="0">
                <a:solidFill>
                  <a:srgbClr val="FF0000"/>
                </a:solidFill>
              </a:rPr>
              <a:t>2</a:t>
            </a:r>
            <a:r>
              <a:rPr lang="ja-JP" altLang="en-US" sz="1400" b="1" dirty="0" smtClean="0">
                <a:solidFill>
                  <a:srgbClr val="FF0000"/>
                </a:solidFill>
              </a:rPr>
              <a:t>分）　　　　　　</a:t>
            </a:r>
            <a:endParaRPr lang="en-US" altLang="ja-JP" sz="1400" b="1" dirty="0">
              <a:solidFill>
                <a:srgbClr val="FF0000"/>
              </a:solidFill>
            </a:endParaRPr>
          </a:p>
          <a:p>
            <a:pPr eaLnBrk="1" hangingPunct="1">
              <a:spcBef>
                <a:spcPct val="25000"/>
              </a:spcBef>
              <a:buFontTx/>
              <a:buNone/>
            </a:pPr>
            <a:r>
              <a:rPr lang="ja-JP" altLang="en-US" sz="1400" b="1" dirty="0" smtClean="0">
                <a:solidFill>
                  <a:srgbClr val="FF0000"/>
                </a:solidFill>
              </a:rPr>
              <a:t>対象年齢：年少児以上</a:t>
            </a:r>
            <a:endParaRPr lang="en-US" altLang="ja-JP" sz="1400" b="1" dirty="0" smtClean="0">
              <a:solidFill>
                <a:srgbClr val="FF0000"/>
              </a:solidFill>
            </a:endParaRPr>
          </a:p>
        </p:txBody>
      </p:sp>
      <p:sp>
        <p:nvSpPr>
          <p:cNvPr id="2058" name="WordArt 49"/>
          <p:cNvSpPr>
            <a:spLocks noChangeArrowheads="1" noChangeShapeType="1" noTextEdit="1"/>
          </p:cNvSpPr>
          <p:nvPr/>
        </p:nvSpPr>
        <p:spPr bwMode="auto">
          <a:xfrm>
            <a:off x="200025" y="7796213"/>
            <a:ext cx="571500" cy="1984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ja-JP" altLang="en-US" sz="3600" kern="10" dirty="0">
              <a:solidFill>
                <a:srgbClr val="FFFFFF"/>
              </a:solidFill>
              <a:latin typeface="HG創英角ﾎﾟｯﾌﾟ体"/>
              <a:ea typeface="HG創英角ﾎﾟｯﾌﾟ体"/>
            </a:endParaRPr>
          </a:p>
        </p:txBody>
      </p:sp>
      <p:sp>
        <p:nvSpPr>
          <p:cNvPr id="6" name="正方形/長方形 5"/>
          <p:cNvSpPr/>
          <p:nvPr/>
        </p:nvSpPr>
        <p:spPr>
          <a:xfrm>
            <a:off x="177967" y="5440724"/>
            <a:ext cx="6448633" cy="919733"/>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77" name="WordArt 47"/>
          <p:cNvSpPr>
            <a:spLocks noChangeArrowheads="1" noChangeShapeType="1" noTextEdit="1"/>
          </p:cNvSpPr>
          <p:nvPr/>
        </p:nvSpPr>
        <p:spPr bwMode="auto">
          <a:xfrm>
            <a:off x="266383" y="7096919"/>
            <a:ext cx="450850" cy="1984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200" kern="10" dirty="0" smtClean="0">
                <a:solidFill>
                  <a:srgbClr val="FFFFFF"/>
                </a:solidFill>
                <a:latin typeface="HG創英角ﾎﾟｯﾌﾟ体"/>
                <a:ea typeface="HG創英角ﾎﾟｯﾌﾟ体"/>
              </a:rPr>
              <a:t>　</a:t>
            </a:r>
            <a:endParaRPr lang="ja-JP" altLang="en-US" sz="1200" kern="10" dirty="0">
              <a:solidFill>
                <a:srgbClr val="FFFFFF"/>
              </a:solidFill>
              <a:latin typeface="HG創英角ﾎﾟｯﾌﾟ体"/>
              <a:ea typeface="HG創英角ﾎﾟｯﾌﾟ体"/>
            </a:endParaRPr>
          </a:p>
        </p:txBody>
      </p:sp>
      <p:sp>
        <p:nvSpPr>
          <p:cNvPr id="63" name="WordArt 33"/>
          <p:cNvSpPr>
            <a:spLocks noChangeArrowheads="1" noChangeShapeType="1" noTextEdit="1"/>
          </p:cNvSpPr>
          <p:nvPr/>
        </p:nvSpPr>
        <p:spPr bwMode="auto">
          <a:xfrm>
            <a:off x="519935" y="2803270"/>
            <a:ext cx="480955" cy="314829"/>
          </a:xfrm>
          <a:prstGeom prst="rect">
            <a:avLst/>
          </a:prstGeom>
          <a:extLst/>
        </p:spPr>
        <p:txBody>
          <a:bodyPr wrap="none" fromWordArt="1">
            <a:prstTxWarp prst="textPlain">
              <a:avLst>
                <a:gd name="adj" fmla="val 50000"/>
              </a:avLst>
            </a:prstTxWarp>
          </a:bodyPr>
          <a:lstStyle/>
          <a:p>
            <a:pPr algn="ctr">
              <a:defRPr/>
            </a:pPr>
            <a:r>
              <a:rPr lang="en-US" altLang="ja-JP" sz="3600" kern="10" dirty="0" smtClean="0">
                <a:ln w="9525">
                  <a:noFill/>
                  <a:round/>
                  <a:headEnd/>
                  <a:tailEnd/>
                </a:ln>
                <a:solidFill>
                  <a:schemeClr val="bg1"/>
                </a:solidFill>
                <a:latin typeface="HGP創英角ﾎﾟｯﾌﾟ体" panose="040B0A00000000000000" pitchFamily="50" charset="-128"/>
                <a:ea typeface="HGP創英角ﾎﾟｯﾌﾟ体" panose="040B0A00000000000000" pitchFamily="50" charset="-128"/>
              </a:rPr>
              <a:t>(</a:t>
            </a:r>
            <a:r>
              <a:rPr lang="ja-JP" altLang="en-US" sz="3600" kern="10" dirty="0">
                <a:ln w="9525">
                  <a:noFill/>
                  <a:round/>
                  <a:headEnd/>
                  <a:tailEnd/>
                </a:ln>
                <a:solidFill>
                  <a:schemeClr val="bg1"/>
                </a:solidFill>
                <a:latin typeface="HGP創英角ﾎﾟｯﾌﾟ体" panose="040B0A00000000000000" pitchFamily="50" charset="-128"/>
                <a:ea typeface="HGP創英角ﾎﾟｯﾌﾟ体" panose="040B0A00000000000000" pitchFamily="50" charset="-128"/>
              </a:rPr>
              <a:t>土</a:t>
            </a:r>
            <a:r>
              <a:rPr lang="en-US" altLang="ja-JP" sz="3600" kern="10" dirty="0" smtClean="0">
                <a:ln w="9525">
                  <a:noFill/>
                  <a:round/>
                  <a:headEnd/>
                  <a:tailEnd/>
                </a:ln>
                <a:solidFill>
                  <a:schemeClr val="bg1"/>
                </a:solidFill>
                <a:latin typeface="HGP創英角ﾎﾟｯﾌﾟ体" panose="040B0A00000000000000" pitchFamily="50" charset="-128"/>
                <a:ea typeface="HGP創英角ﾎﾟｯﾌﾟ体" panose="040B0A00000000000000" pitchFamily="50" charset="-128"/>
              </a:rPr>
              <a:t>)</a:t>
            </a:r>
            <a:endParaRPr lang="ja-JP" altLang="en-US" sz="3600" kern="10" dirty="0">
              <a:ln w="9525">
                <a:noFill/>
                <a:round/>
                <a:headEnd/>
                <a:tailEnd/>
              </a:ln>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5" name="テキスト ボックス 4"/>
          <p:cNvSpPr txBox="1"/>
          <p:nvPr/>
        </p:nvSpPr>
        <p:spPr>
          <a:xfrm>
            <a:off x="1857541" y="59372"/>
            <a:ext cx="4769059" cy="830997"/>
          </a:xfrm>
          <a:prstGeom prst="rect">
            <a:avLst/>
          </a:prstGeom>
          <a:noFill/>
        </p:spPr>
        <p:txBody>
          <a:bodyPr wrap="square" rtlCol="0">
            <a:spAutoFit/>
          </a:bodyPr>
          <a:lstStyle/>
          <a:p>
            <a:r>
              <a:rPr lang="ja-JP" altLang="en-US" b="1" dirty="0" smtClean="0">
                <a:ln w="57150">
                  <a:solidFill>
                    <a:srgbClr val="FFFF00"/>
                  </a:solidFill>
                </a:ln>
                <a:solidFill>
                  <a:srgbClr val="FFFF00"/>
                </a:solidFill>
                <a:latin typeface="メイリオ" panose="020B0604030504040204" pitchFamily="50" charset="-128"/>
                <a:ea typeface="メイリオ" panose="020B0604030504040204" pitchFamily="50" charset="-128"/>
              </a:rPr>
              <a:t>　　　　　</a:t>
            </a:r>
            <a:r>
              <a:rPr lang="ja-JP" altLang="ja-JP" sz="2400" b="1" dirty="0" smtClean="0">
                <a:ln w="57150">
                  <a:solidFill>
                    <a:srgbClr val="FFFF00"/>
                  </a:solidFill>
                </a:ln>
                <a:solidFill>
                  <a:srgbClr val="FFFF00"/>
                </a:solidFill>
                <a:latin typeface="メイリオ" panose="020B0604030504040204" pitchFamily="50" charset="-128"/>
                <a:ea typeface="メイリオ" panose="020B0604030504040204" pitchFamily="50" charset="-128"/>
              </a:rPr>
              <a:t>キッズアース</a:t>
            </a:r>
            <a:endParaRPr lang="en-US" altLang="ja-JP" sz="2400" b="1" dirty="0" smtClean="0">
              <a:ln w="57150">
                <a:solidFill>
                  <a:srgbClr val="FFFF00"/>
                </a:solidFill>
              </a:ln>
              <a:solidFill>
                <a:srgbClr val="FFFF00"/>
              </a:solidFill>
              <a:latin typeface="メイリオ" panose="020B0604030504040204" pitchFamily="50" charset="-128"/>
              <a:ea typeface="メイリオ" panose="020B0604030504040204" pitchFamily="50" charset="-128"/>
            </a:endParaRPr>
          </a:p>
          <a:p>
            <a:r>
              <a:rPr lang="ja-JP" altLang="ja-JP" sz="2400" b="1" dirty="0">
                <a:ln w="57150">
                  <a:solidFill>
                    <a:srgbClr val="FFFF00"/>
                  </a:solidFill>
                </a:ln>
                <a:solidFill>
                  <a:srgbClr val="FFFF00"/>
                </a:solidFill>
                <a:latin typeface="メイリオ" panose="020B0604030504040204" pitchFamily="50" charset="-128"/>
                <a:ea typeface="メイリオ" panose="020B0604030504040204" pitchFamily="50" charset="-128"/>
              </a:rPr>
              <a:t>　夏に</a:t>
            </a:r>
            <a:r>
              <a:rPr lang="ja-JP" altLang="ja-JP" sz="2400" b="1" dirty="0" smtClean="0">
                <a:ln w="57150">
                  <a:solidFill>
                    <a:srgbClr val="FFFF00"/>
                  </a:solidFill>
                </a:ln>
                <a:solidFill>
                  <a:srgbClr val="FFFF00"/>
                </a:solidFill>
                <a:latin typeface="メイリオ" panose="020B0604030504040204" pitchFamily="50" charset="-128"/>
                <a:ea typeface="メイリオ" panose="020B0604030504040204" pitchFamily="50" charset="-128"/>
              </a:rPr>
              <a:t>向かって</a:t>
            </a:r>
            <a:r>
              <a:rPr lang="en-US" altLang="ja-JP" sz="2400" b="1" dirty="0" smtClean="0">
                <a:ln w="57150">
                  <a:solidFill>
                    <a:srgbClr val="FFFF00"/>
                  </a:solidFill>
                </a:ln>
                <a:solidFill>
                  <a:srgbClr val="FFFF00"/>
                </a:solidFill>
                <a:latin typeface="メイリオ" panose="020B0604030504040204" pitchFamily="50" charset="-128"/>
                <a:ea typeface="メイリオ" panose="020B0604030504040204" pitchFamily="50" charset="-128"/>
              </a:rPr>
              <a:t>Go</a:t>
            </a:r>
            <a:r>
              <a:rPr lang="ja-JP" altLang="ja-JP" sz="2400" b="1" dirty="0">
                <a:ln w="57150">
                  <a:solidFill>
                    <a:srgbClr val="FFFF00"/>
                  </a:solidFill>
                </a:ln>
                <a:solidFill>
                  <a:srgbClr val="FFFF00"/>
                </a:solidFill>
                <a:latin typeface="メイリオ" panose="020B0604030504040204" pitchFamily="50" charset="-128"/>
                <a:ea typeface="メイリオ" panose="020B0604030504040204" pitchFamily="50" charset="-128"/>
              </a:rPr>
              <a:t>！</a:t>
            </a:r>
            <a:r>
              <a:rPr lang="ja-JP" altLang="ja-JP" sz="2400" b="1" dirty="0" smtClean="0">
                <a:ln w="57150">
                  <a:solidFill>
                    <a:srgbClr val="FFFF00"/>
                  </a:solidFill>
                </a:ln>
                <a:solidFill>
                  <a:srgbClr val="FFFF00"/>
                </a:solidFill>
                <a:latin typeface="メイリオ" panose="020B0604030504040204" pitchFamily="50" charset="-128"/>
                <a:ea typeface="メイリオ" panose="020B0604030504040204" pitchFamily="50" charset="-128"/>
              </a:rPr>
              <a:t>！イベント</a:t>
            </a:r>
            <a:endParaRPr kumimoji="1" lang="ja-JP" altLang="en-US" sz="2400" dirty="0">
              <a:ln w="57150">
                <a:solidFill>
                  <a:srgbClr val="FFFF00"/>
                </a:solidFill>
              </a:ln>
              <a:solidFill>
                <a:srgbClr val="FFFF00"/>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198554" y="65501"/>
            <a:ext cx="4886591" cy="830997"/>
          </a:xfrm>
          <a:prstGeom prst="rect">
            <a:avLst/>
          </a:prstGeom>
          <a:noFill/>
        </p:spPr>
        <p:txBody>
          <a:bodyPr wrap="square" rtlCol="0">
            <a:spAutoFit/>
          </a:bodyPr>
          <a:lstStyle/>
          <a:p>
            <a:r>
              <a:rPr lang="ja-JP" altLang="en-US" b="1" dirty="0" smtClean="0">
                <a:solidFill>
                  <a:srgbClr val="FF0000"/>
                </a:solidFill>
                <a:latin typeface="メイリオ" panose="020B0604030504040204" pitchFamily="50" charset="-128"/>
                <a:ea typeface="メイリオ" panose="020B0604030504040204" pitchFamily="50" charset="-128"/>
              </a:rPr>
              <a:t>　　　 </a:t>
            </a:r>
            <a:r>
              <a:rPr lang="ja-JP" altLang="ja-JP" sz="2400" b="1" dirty="0" smtClean="0">
                <a:solidFill>
                  <a:srgbClr val="FF0000"/>
                </a:solidFill>
                <a:latin typeface="メイリオ" panose="020B0604030504040204" pitchFamily="50" charset="-128"/>
                <a:ea typeface="メイリオ" panose="020B0604030504040204" pitchFamily="50" charset="-128"/>
              </a:rPr>
              <a:t>キッズアース</a:t>
            </a:r>
            <a:r>
              <a:rPr lang="ja-JP" altLang="ja-JP" sz="2400" b="1" dirty="0">
                <a:solidFill>
                  <a:srgbClr val="FF0000"/>
                </a:solidFill>
                <a:latin typeface="メイリオ" panose="020B0604030504040204" pitchFamily="50" charset="-128"/>
                <a:ea typeface="メイリオ" panose="020B0604030504040204" pitchFamily="50" charset="-128"/>
              </a:rPr>
              <a:t>　</a:t>
            </a:r>
            <a:endParaRPr lang="en-US" altLang="ja-JP" sz="2400" b="1" dirty="0">
              <a:solidFill>
                <a:srgbClr val="FF0000"/>
              </a:solidFill>
              <a:latin typeface="メイリオ" panose="020B0604030504040204" pitchFamily="50" charset="-128"/>
              <a:ea typeface="メイリオ" panose="020B0604030504040204" pitchFamily="50" charset="-128"/>
            </a:endParaRPr>
          </a:p>
          <a:p>
            <a:r>
              <a:rPr lang="ja-JP" altLang="ja-JP" sz="2400" b="1" dirty="0" smtClean="0">
                <a:solidFill>
                  <a:srgbClr val="FF0000"/>
                </a:solidFill>
                <a:latin typeface="メイリオ" panose="020B0604030504040204" pitchFamily="50" charset="-128"/>
                <a:ea typeface="メイリオ" panose="020B0604030504040204" pitchFamily="50" charset="-128"/>
              </a:rPr>
              <a:t>夏</a:t>
            </a:r>
            <a:r>
              <a:rPr lang="ja-JP" altLang="ja-JP" sz="2400" b="1" dirty="0">
                <a:solidFill>
                  <a:srgbClr val="FF0000"/>
                </a:solidFill>
                <a:latin typeface="メイリオ" panose="020B0604030504040204" pitchFamily="50" charset="-128"/>
                <a:ea typeface="メイリオ" panose="020B0604030504040204" pitchFamily="50" charset="-128"/>
              </a:rPr>
              <a:t>に</a:t>
            </a:r>
            <a:r>
              <a:rPr lang="ja-JP" altLang="ja-JP" sz="2400" b="1" dirty="0" smtClean="0">
                <a:solidFill>
                  <a:srgbClr val="FF0000"/>
                </a:solidFill>
                <a:latin typeface="メイリオ" panose="020B0604030504040204" pitchFamily="50" charset="-128"/>
                <a:ea typeface="メイリオ" panose="020B0604030504040204" pitchFamily="50" charset="-128"/>
              </a:rPr>
              <a:t>向かって</a:t>
            </a:r>
            <a:r>
              <a:rPr lang="en-US" altLang="ja-JP" sz="2400" b="1" dirty="0" smtClean="0">
                <a:solidFill>
                  <a:srgbClr val="FF0000"/>
                </a:solidFill>
                <a:latin typeface="メイリオ" panose="020B0604030504040204" pitchFamily="50" charset="-128"/>
                <a:ea typeface="メイリオ" panose="020B0604030504040204" pitchFamily="50" charset="-128"/>
              </a:rPr>
              <a:t>Go</a:t>
            </a:r>
            <a:r>
              <a:rPr lang="ja-JP" altLang="ja-JP" sz="2400" b="1" dirty="0">
                <a:solidFill>
                  <a:srgbClr val="FF0000"/>
                </a:solidFill>
                <a:latin typeface="メイリオ" panose="020B0604030504040204" pitchFamily="50" charset="-128"/>
                <a:ea typeface="メイリオ" panose="020B0604030504040204" pitchFamily="50" charset="-128"/>
              </a:rPr>
              <a:t>！</a:t>
            </a:r>
            <a:r>
              <a:rPr lang="ja-JP" altLang="ja-JP" sz="2400" b="1" dirty="0" smtClean="0">
                <a:solidFill>
                  <a:srgbClr val="FF0000"/>
                </a:solidFill>
                <a:latin typeface="メイリオ" panose="020B0604030504040204" pitchFamily="50" charset="-128"/>
                <a:ea typeface="メイリオ" panose="020B0604030504040204" pitchFamily="50" charset="-128"/>
              </a:rPr>
              <a:t>！イベント</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7" name="雲 6"/>
          <p:cNvSpPr/>
          <p:nvPr/>
        </p:nvSpPr>
        <p:spPr>
          <a:xfrm>
            <a:off x="200025" y="65501"/>
            <a:ext cx="1872212" cy="866043"/>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08633" y="281085"/>
            <a:ext cx="1762941" cy="369332"/>
          </a:xfrm>
          <a:prstGeom prst="rect">
            <a:avLst/>
          </a:prstGeom>
          <a:noFill/>
        </p:spPr>
        <p:txBody>
          <a:bodyPr wrap="square" rtlCol="0">
            <a:spAutoFit/>
          </a:bodyPr>
          <a:lstStyle/>
          <a:p>
            <a:r>
              <a:rPr lang="ja-JP" altLang="en-US" dirty="0" smtClean="0">
                <a:ln w="28575">
                  <a:solidFill>
                    <a:srgbClr val="FF0000"/>
                  </a:solidFill>
                </a:ln>
                <a:solidFill>
                  <a:srgbClr val="FF0000"/>
                </a:solidFill>
              </a:rPr>
              <a:t>参加費無料！</a:t>
            </a:r>
            <a:endParaRPr kumimoji="1" lang="ja-JP" altLang="en-US" dirty="0">
              <a:ln w="28575">
                <a:solidFill>
                  <a:srgbClr val="FF0000"/>
                </a:solidFill>
              </a:ln>
              <a:solidFill>
                <a:srgbClr val="FF0000"/>
              </a:solidFill>
            </a:endParaRPr>
          </a:p>
        </p:txBody>
      </p:sp>
      <p:sp>
        <p:nvSpPr>
          <p:cNvPr id="13" name="テキスト ボックス 12"/>
          <p:cNvSpPr txBox="1"/>
          <p:nvPr/>
        </p:nvSpPr>
        <p:spPr>
          <a:xfrm>
            <a:off x="408633" y="931544"/>
            <a:ext cx="6196806" cy="1107996"/>
          </a:xfrm>
          <a:prstGeom prst="rect">
            <a:avLst/>
          </a:prstGeom>
          <a:noFill/>
        </p:spPr>
        <p:txBody>
          <a:bodyPr wrap="square" rtlCol="0">
            <a:spAutoFit/>
          </a:bodyPr>
          <a:lstStyle/>
          <a:p>
            <a:r>
              <a:rPr lang="ja-JP" altLang="ja-JP" sz="1100" b="1" dirty="0">
                <a:solidFill>
                  <a:srgbClr val="002060"/>
                </a:solidFill>
                <a:latin typeface="メイリオ" panose="020B0604030504040204" pitchFamily="50" charset="-128"/>
                <a:ea typeface="メイリオ" panose="020B0604030504040204" pitchFamily="50" charset="-128"/>
              </a:rPr>
              <a:t>キッズアースでは様々なサイエンスイベントを実施してきましたが、夏をむかえる前</a:t>
            </a:r>
            <a:r>
              <a:rPr lang="ja-JP" altLang="ja-JP" sz="1100" b="1" dirty="0" smtClean="0">
                <a:solidFill>
                  <a:srgbClr val="002060"/>
                </a:solidFill>
                <a:latin typeface="メイリオ" panose="020B0604030504040204" pitchFamily="50" charset="-128"/>
                <a:ea typeface="メイリオ" panose="020B0604030504040204" pitchFamily="50" charset="-128"/>
              </a:rPr>
              <a:t>に</a:t>
            </a:r>
            <a:r>
              <a:rPr lang="ja-JP" altLang="en-US" sz="1100" b="1" dirty="0" smtClean="0">
                <a:solidFill>
                  <a:srgbClr val="002060"/>
                </a:solidFill>
                <a:latin typeface="メイリオ" panose="020B0604030504040204" pitchFamily="50" charset="-128"/>
                <a:ea typeface="メイリオ" panose="020B0604030504040204" pitchFamily="50" charset="-128"/>
              </a:rPr>
              <a:t>、</a:t>
            </a:r>
            <a:r>
              <a:rPr lang="ja-JP" altLang="ja-JP" sz="1100" b="1" dirty="0" smtClean="0">
                <a:solidFill>
                  <a:srgbClr val="002060"/>
                </a:solidFill>
                <a:latin typeface="メイリオ" panose="020B0604030504040204" pitchFamily="50" charset="-128"/>
                <a:ea typeface="メイリオ" panose="020B0604030504040204" pitchFamily="50" charset="-128"/>
              </a:rPr>
              <a:t>今</a:t>
            </a:r>
            <a:r>
              <a:rPr lang="ja-JP" altLang="ja-JP" sz="1100" b="1" dirty="0">
                <a:solidFill>
                  <a:srgbClr val="002060"/>
                </a:solidFill>
                <a:latin typeface="メイリオ" panose="020B0604030504040204" pitchFamily="50" charset="-128"/>
                <a:ea typeface="メイリオ" panose="020B0604030504040204" pitchFamily="50" charset="-128"/>
              </a:rPr>
              <a:t>までのものとはチョッピリ違った内容</a:t>
            </a:r>
            <a:r>
              <a:rPr lang="ja-JP" altLang="ja-JP" sz="1100" b="1" dirty="0" smtClean="0">
                <a:solidFill>
                  <a:srgbClr val="002060"/>
                </a:solidFill>
                <a:latin typeface="メイリオ" panose="020B0604030504040204" pitchFamily="50" charset="-128"/>
                <a:ea typeface="メイリオ" panose="020B0604030504040204" pitchFamily="50" charset="-128"/>
              </a:rPr>
              <a:t>で</a:t>
            </a:r>
            <a:r>
              <a:rPr lang="ja-JP" altLang="en-US" sz="1100" b="1" dirty="0" smtClean="0">
                <a:solidFill>
                  <a:srgbClr val="002060"/>
                </a:solidFill>
                <a:latin typeface="メイリオ" panose="020B0604030504040204" pitchFamily="50" charset="-128"/>
                <a:ea typeface="メイリオ" panose="020B0604030504040204" pitchFamily="50" charset="-128"/>
              </a:rPr>
              <a:t>、</a:t>
            </a:r>
            <a:r>
              <a:rPr lang="ja-JP" altLang="ja-JP" sz="1100" b="1" dirty="0" smtClean="0">
                <a:solidFill>
                  <a:srgbClr val="002060"/>
                </a:solidFill>
                <a:latin typeface="メイリオ" panose="020B0604030504040204" pitchFamily="50" charset="-128"/>
                <a:ea typeface="メイリオ" panose="020B0604030504040204" pitchFamily="50" charset="-128"/>
              </a:rPr>
              <a:t>親子</a:t>
            </a:r>
            <a:r>
              <a:rPr lang="ja-JP" altLang="ja-JP" sz="1100" b="1" dirty="0">
                <a:solidFill>
                  <a:srgbClr val="002060"/>
                </a:solidFill>
                <a:latin typeface="メイリオ" panose="020B0604030504040204" pitchFamily="50" charset="-128"/>
                <a:ea typeface="メイリオ" panose="020B0604030504040204" pitchFamily="50" charset="-128"/>
              </a:rPr>
              <a:t>で楽しく参加していただける内容を企画してみました。</a:t>
            </a:r>
          </a:p>
          <a:p>
            <a:r>
              <a:rPr lang="ja-JP" altLang="ja-JP" sz="1100" b="1" dirty="0">
                <a:solidFill>
                  <a:srgbClr val="002060"/>
                </a:solidFill>
                <a:latin typeface="メイリオ" panose="020B0604030504040204" pitchFamily="50" charset="-128"/>
                <a:ea typeface="メイリオ" panose="020B0604030504040204" pitchFamily="50" charset="-128"/>
              </a:rPr>
              <a:t>今回は特別講師</a:t>
            </a:r>
            <a:r>
              <a:rPr lang="ja-JP" altLang="ja-JP" sz="1100" b="1" dirty="0" smtClean="0">
                <a:solidFill>
                  <a:srgbClr val="002060"/>
                </a:solidFill>
                <a:latin typeface="メイリオ" panose="020B0604030504040204" pitchFamily="50" charset="-128"/>
                <a:ea typeface="メイリオ" panose="020B0604030504040204" pitchFamily="50" charset="-128"/>
              </a:rPr>
              <a:t>に</a:t>
            </a:r>
            <a:r>
              <a:rPr lang="en-US" altLang="ja-JP" sz="1100" b="1" dirty="0" smtClean="0">
                <a:solidFill>
                  <a:srgbClr val="002060"/>
                </a:solidFill>
                <a:latin typeface="メイリオ" panose="020B0604030504040204" pitchFamily="50" charset="-128"/>
                <a:ea typeface="メイリオ" panose="020B0604030504040204" pitchFamily="50" charset="-128"/>
              </a:rPr>
              <a:t>『</a:t>
            </a:r>
            <a:r>
              <a:rPr lang="ja-JP" altLang="en-US" sz="1100" b="1" dirty="0" smtClean="0">
                <a:solidFill>
                  <a:srgbClr val="002060"/>
                </a:solidFill>
                <a:latin typeface="メイリオ" panose="020B0604030504040204" pitchFamily="50" charset="-128"/>
                <a:ea typeface="メイリオ" panose="020B0604030504040204" pitchFamily="50" charset="-128"/>
              </a:rPr>
              <a:t>ワールド</a:t>
            </a:r>
            <a:r>
              <a:rPr lang="en-US" altLang="ja-JP" sz="1100" b="1" dirty="0" smtClean="0">
                <a:solidFill>
                  <a:srgbClr val="002060"/>
                </a:solidFill>
                <a:latin typeface="メイリオ" panose="020B0604030504040204" pitchFamily="50" charset="-128"/>
                <a:ea typeface="メイリオ" panose="020B0604030504040204" pitchFamily="50" charset="-128"/>
              </a:rPr>
              <a:t>Kid’s</a:t>
            </a:r>
            <a:r>
              <a:rPr lang="ja-JP" altLang="en-US" sz="1100" b="1" smtClean="0">
                <a:solidFill>
                  <a:srgbClr val="002060"/>
                </a:solidFill>
                <a:latin typeface="メイリオ" panose="020B0604030504040204" pitchFamily="50" charset="-128"/>
                <a:ea typeface="メイリオ" panose="020B0604030504040204" pitchFamily="50" charset="-128"/>
              </a:rPr>
              <a:t>プロデューサー </a:t>
            </a:r>
            <a:r>
              <a:rPr lang="en-US" altLang="ja-JP" sz="1100" b="1" smtClean="0">
                <a:solidFill>
                  <a:srgbClr val="002060"/>
                </a:solidFill>
                <a:latin typeface="メイリオ" panose="020B0604030504040204" pitchFamily="50" charset="-128"/>
                <a:ea typeface="メイリオ" panose="020B0604030504040204" pitchFamily="50" charset="-128"/>
              </a:rPr>
              <a:t>MASAMI</a:t>
            </a:r>
            <a:r>
              <a:rPr lang="en-US" altLang="ja-JP" sz="1100" b="1" dirty="0" smtClean="0">
                <a:solidFill>
                  <a:srgbClr val="002060"/>
                </a:solidFill>
                <a:latin typeface="メイリオ" panose="020B0604030504040204" pitchFamily="50" charset="-128"/>
                <a:ea typeface="メイリオ" panose="020B0604030504040204" pitchFamily="50" charset="-128"/>
              </a:rPr>
              <a:t>』</a:t>
            </a:r>
            <a:r>
              <a:rPr lang="ja-JP" altLang="ja-JP" sz="1100" b="1" dirty="0" smtClean="0">
                <a:solidFill>
                  <a:srgbClr val="002060"/>
                </a:solidFill>
                <a:latin typeface="メイリオ" panose="020B0604030504040204" pitchFamily="50" charset="-128"/>
                <a:ea typeface="メイリオ" panose="020B0604030504040204" pitchFamily="50" charset="-128"/>
              </a:rPr>
              <a:t>を</a:t>
            </a:r>
            <a:r>
              <a:rPr lang="ja-JP" altLang="ja-JP" sz="1100" b="1" dirty="0">
                <a:solidFill>
                  <a:srgbClr val="002060"/>
                </a:solidFill>
                <a:latin typeface="メイリオ" panose="020B0604030504040204" pitchFamily="50" charset="-128"/>
                <a:ea typeface="メイリオ" panose="020B0604030504040204" pitchFamily="50" charset="-128"/>
              </a:rPr>
              <a:t>お招き</a:t>
            </a:r>
            <a:r>
              <a:rPr lang="ja-JP" altLang="ja-JP" sz="1100" b="1" dirty="0" smtClean="0">
                <a:solidFill>
                  <a:srgbClr val="002060"/>
                </a:solidFill>
                <a:latin typeface="メイリオ" panose="020B0604030504040204" pitchFamily="50" charset="-128"/>
                <a:ea typeface="メイリオ" panose="020B0604030504040204" pitchFamily="50" charset="-128"/>
              </a:rPr>
              <a:t>し</a:t>
            </a:r>
            <a:r>
              <a:rPr lang="ja-JP" altLang="en-US" sz="1100" b="1" dirty="0" smtClean="0">
                <a:solidFill>
                  <a:srgbClr val="002060"/>
                </a:solidFill>
                <a:latin typeface="メイリオ" panose="020B0604030504040204" pitchFamily="50" charset="-128"/>
                <a:ea typeface="メイリオ" panose="020B0604030504040204" pitchFamily="50" charset="-128"/>
              </a:rPr>
              <a:t>、</a:t>
            </a:r>
            <a:r>
              <a:rPr lang="ja-JP" altLang="ja-JP" sz="1100" b="1" dirty="0" smtClean="0">
                <a:solidFill>
                  <a:srgbClr val="002060"/>
                </a:solidFill>
                <a:latin typeface="メイリオ" panose="020B0604030504040204" pitchFamily="50" charset="-128"/>
                <a:ea typeface="メイリオ" panose="020B0604030504040204" pitchFamily="50" charset="-128"/>
              </a:rPr>
              <a:t>親子</a:t>
            </a:r>
            <a:r>
              <a:rPr lang="ja-JP" altLang="ja-JP" sz="1100" b="1" dirty="0">
                <a:solidFill>
                  <a:srgbClr val="002060"/>
                </a:solidFill>
                <a:latin typeface="メイリオ" panose="020B0604030504040204" pitchFamily="50" charset="-128"/>
                <a:ea typeface="メイリオ" panose="020B0604030504040204" pitchFamily="50" charset="-128"/>
              </a:rPr>
              <a:t>で楽しめる楽しさいっぱいのイベントになります</a:t>
            </a:r>
            <a:r>
              <a:rPr lang="ja-JP" altLang="ja-JP" sz="1100" b="1" dirty="0" smtClean="0">
                <a:solidFill>
                  <a:srgbClr val="002060"/>
                </a:solidFill>
                <a:latin typeface="メイリオ" panose="020B0604030504040204" pitchFamily="50" charset="-128"/>
                <a:ea typeface="メイリオ" panose="020B0604030504040204" pitchFamily="50" charset="-128"/>
              </a:rPr>
              <a:t>ので</a:t>
            </a:r>
            <a:r>
              <a:rPr lang="ja-JP" altLang="en-US" sz="1100" b="1" dirty="0" smtClean="0">
                <a:solidFill>
                  <a:srgbClr val="002060"/>
                </a:solidFill>
                <a:latin typeface="メイリオ" panose="020B0604030504040204" pitchFamily="50" charset="-128"/>
                <a:ea typeface="メイリオ" panose="020B0604030504040204" pitchFamily="50" charset="-128"/>
              </a:rPr>
              <a:t>、</a:t>
            </a:r>
            <a:r>
              <a:rPr lang="ja-JP" altLang="ja-JP" sz="1100" b="1" dirty="0" smtClean="0">
                <a:solidFill>
                  <a:srgbClr val="002060"/>
                </a:solidFill>
                <a:latin typeface="メイリオ" panose="020B0604030504040204" pitchFamily="50" charset="-128"/>
                <a:ea typeface="メイリオ" panose="020B0604030504040204" pitchFamily="50" charset="-128"/>
              </a:rPr>
              <a:t>ご両親</a:t>
            </a:r>
            <a:r>
              <a:rPr lang="ja-JP" altLang="ja-JP" sz="1100" b="1" dirty="0">
                <a:solidFill>
                  <a:srgbClr val="002060"/>
                </a:solidFill>
                <a:latin typeface="メイリオ" panose="020B0604030504040204" pitchFamily="50" charset="-128"/>
                <a:ea typeface="メイリオ" panose="020B0604030504040204" pitchFamily="50" charset="-128"/>
              </a:rPr>
              <a:t>でのご参加、</a:t>
            </a:r>
            <a:r>
              <a:rPr lang="ja-JP" altLang="ja-JP" sz="1100" b="1" u="wavy" dirty="0">
                <a:solidFill>
                  <a:srgbClr val="FF0000"/>
                </a:solidFill>
                <a:latin typeface="メイリオ" panose="020B0604030504040204" pitchFamily="50" charset="-128"/>
                <a:ea typeface="メイリオ" panose="020B0604030504040204" pitchFamily="50" charset="-128"/>
              </a:rPr>
              <a:t>ご兄弟、友人の方も無料で参加していただけますので是非お誘いあわせの上ご参加ください！</a:t>
            </a:r>
            <a:r>
              <a:rPr lang="ja-JP" altLang="ja-JP" sz="1100" b="1" dirty="0">
                <a:solidFill>
                  <a:srgbClr val="FF0000"/>
                </a:solidFill>
                <a:latin typeface="メイリオ" panose="020B0604030504040204" pitchFamily="50" charset="-128"/>
                <a:ea typeface="メイリオ" panose="020B0604030504040204" pitchFamily="50" charset="-128"/>
              </a:rPr>
              <a:t>　</a:t>
            </a:r>
          </a:p>
          <a:p>
            <a:r>
              <a:rPr lang="en-US" altLang="ja-JP" sz="1100" dirty="0">
                <a:solidFill>
                  <a:srgbClr val="002060"/>
                </a:solidFill>
              </a:rPr>
              <a:t> </a:t>
            </a:r>
            <a:endParaRPr lang="ja-JP" altLang="ja-JP" sz="1100" dirty="0">
              <a:solidFill>
                <a:srgbClr val="002060"/>
              </a:solidFill>
            </a:endParaRPr>
          </a:p>
        </p:txBody>
      </p:sp>
      <p:sp>
        <p:nvSpPr>
          <p:cNvPr id="15" name="テキスト ボックス 14"/>
          <p:cNvSpPr txBox="1"/>
          <p:nvPr/>
        </p:nvSpPr>
        <p:spPr>
          <a:xfrm>
            <a:off x="251590" y="1919955"/>
            <a:ext cx="1498600" cy="276999"/>
          </a:xfrm>
          <a:prstGeom prst="rect">
            <a:avLst/>
          </a:prstGeom>
          <a:noFill/>
        </p:spPr>
        <p:txBody>
          <a:bodyPr wrap="square" rtlCol="0">
            <a:spAutoFit/>
          </a:bodyPr>
          <a:lstStyle/>
          <a:p>
            <a:r>
              <a:rPr kumimoji="1" lang="ja-JP" altLang="en-US" sz="1200" dirty="0" smtClean="0">
                <a:solidFill>
                  <a:srgbClr val="008000"/>
                </a:solidFill>
              </a:rPr>
              <a:t>まずは実験！</a:t>
            </a:r>
            <a:endParaRPr kumimoji="1" lang="ja-JP" altLang="en-US" sz="1200" dirty="0">
              <a:solidFill>
                <a:srgbClr val="008000"/>
              </a:solidFill>
            </a:endParaRPr>
          </a:p>
        </p:txBody>
      </p:sp>
      <p:sp>
        <p:nvSpPr>
          <p:cNvPr id="18" name="正方形/長方形 17"/>
          <p:cNvSpPr/>
          <p:nvPr/>
        </p:nvSpPr>
        <p:spPr>
          <a:xfrm>
            <a:off x="240773" y="1882125"/>
            <a:ext cx="1039278" cy="314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2" name="図 61" descr="C:\Users\PC User\Desktop\image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53464" y="2248851"/>
            <a:ext cx="1090098" cy="1196974"/>
          </a:xfrm>
          <a:prstGeom prst="rect">
            <a:avLst/>
          </a:prstGeom>
          <a:noFill/>
          <a:ln>
            <a:noFill/>
          </a:ln>
        </p:spPr>
      </p:pic>
      <p:sp>
        <p:nvSpPr>
          <p:cNvPr id="19" name="テキスト ボックス 18"/>
          <p:cNvSpPr txBox="1"/>
          <p:nvPr/>
        </p:nvSpPr>
        <p:spPr>
          <a:xfrm>
            <a:off x="1825905" y="2108674"/>
            <a:ext cx="3971361" cy="738664"/>
          </a:xfrm>
          <a:prstGeom prst="rect">
            <a:avLst/>
          </a:prstGeom>
          <a:noFill/>
        </p:spPr>
        <p:txBody>
          <a:bodyPr wrap="square" rtlCol="0">
            <a:spAutoFit/>
          </a:bodyPr>
          <a:lstStyle/>
          <a:p>
            <a:r>
              <a:rPr lang="ja-JP" altLang="ja-JP" sz="1400" b="1" dirty="0">
                <a:solidFill>
                  <a:srgbClr val="002060"/>
                </a:solidFill>
              </a:rPr>
              <a:t>南の国の花で有名な“ハイビスカス”の花を</a:t>
            </a:r>
            <a:r>
              <a:rPr lang="ja-JP" altLang="ja-JP" sz="1400" b="1" dirty="0" smtClean="0">
                <a:solidFill>
                  <a:srgbClr val="002060"/>
                </a:solidFill>
              </a:rPr>
              <a:t>煮て</a:t>
            </a:r>
            <a:endParaRPr lang="en-US" altLang="ja-JP" sz="1400" b="1" dirty="0" smtClean="0">
              <a:solidFill>
                <a:srgbClr val="002060"/>
              </a:solidFill>
            </a:endParaRPr>
          </a:p>
          <a:p>
            <a:r>
              <a:rPr lang="ja-JP" altLang="ja-JP" sz="1400" b="1" dirty="0" smtClean="0">
                <a:solidFill>
                  <a:srgbClr val="002060"/>
                </a:solidFill>
              </a:rPr>
              <a:t>色</a:t>
            </a:r>
            <a:r>
              <a:rPr lang="ja-JP" altLang="ja-JP" sz="1400" b="1" dirty="0">
                <a:solidFill>
                  <a:srgbClr val="002060"/>
                </a:solidFill>
              </a:rPr>
              <a:t>水を作り、その色を科学反応で一瞬に</a:t>
            </a:r>
            <a:r>
              <a:rPr lang="ja-JP" altLang="ja-JP" sz="1400" b="1" dirty="0" smtClean="0">
                <a:solidFill>
                  <a:srgbClr val="002060"/>
                </a:solidFill>
              </a:rPr>
              <a:t>して</a:t>
            </a:r>
            <a:endParaRPr lang="en-US" altLang="ja-JP" sz="1400" b="1" dirty="0" smtClean="0">
              <a:solidFill>
                <a:srgbClr val="002060"/>
              </a:solidFill>
            </a:endParaRPr>
          </a:p>
          <a:p>
            <a:r>
              <a:rPr lang="ja-JP" altLang="ja-JP" sz="1400" b="1" dirty="0" smtClean="0">
                <a:solidFill>
                  <a:srgbClr val="002060"/>
                </a:solidFill>
              </a:rPr>
              <a:t>３色</a:t>
            </a:r>
            <a:r>
              <a:rPr lang="ja-JP" altLang="ja-JP" sz="1400" b="1" dirty="0">
                <a:solidFill>
                  <a:srgbClr val="002060"/>
                </a:solidFill>
              </a:rPr>
              <a:t>に変化させる実験をして</a:t>
            </a:r>
            <a:r>
              <a:rPr lang="ja-JP" altLang="ja-JP" sz="1400" b="1" dirty="0" smtClean="0">
                <a:solidFill>
                  <a:srgbClr val="002060"/>
                </a:solidFill>
              </a:rPr>
              <a:t>いただきます</a:t>
            </a:r>
            <a:r>
              <a:rPr lang="ja-JP" altLang="en-US" sz="1400" b="1" dirty="0">
                <a:solidFill>
                  <a:srgbClr val="002060"/>
                </a:solidFill>
              </a:rPr>
              <a:t>！</a:t>
            </a:r>
            <a:endParaRPr kumimoji="1" lang="ja-JP" altLang="en-US" sz="1400" dirty="0">
              <a:solidFill>
                <a:srgbClr val="002060"/>
              </a:solidFill>
            </a:endParaRPr>
          </a:p>
        </p:txBody>
      </p:sp>
      <p:sp>
        <p:nvSpPr>
          <p:cNvPr id="20" name="円形吹き出し 19"/>
          <p:cNvSpPr/>
          <p:nvPr/>
        </p:nvSpPr>
        <p:spPr>
          <a:xfrm>
            <a:off x="1454527" y="1874852"/>
            <a:ext cx="4403859" cy="1076384"/>
          </a:xfrm>
          <a:prstGeom prst="wedgeEllipseCallout">
            <a:avLst>
              <a:gd name="adj1" fmla="val -47529"/>
              <a:gd name="adj2" fmla="val 43738"/>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614591" y="3038276"/>
            <a:ext cx="2136467" cy="3555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692224" y="3086097"/>
            <a:ext cx="1981200" cy="307777"/>
          </a:xfrm>
          <a:prstGeom prst="rect">
            <a:avLst/>
          </a:prstGeom>
          <a:noFill/>
        </p:spPr>
        <p:txBody>
          <a:bodyPr wrap="square" rtlCol="0">
            <a:spAutoFit/>
          </a:bodyPr>
          <a:lstStyle/>
          <a:p>
            <a:r>
              <a:rPr kumimoji="1" lang="ja-JP" altLang="en-US" sz="1400" dirty="0" smtClean="0">
                <a:solidFill>
                  <a:srgbClr val="008000"/>
                </a:solidFill>
                <a:latin typeface="メイリオ" panose="020B0604030504040204" pitchFamily="50" charset="-128"/>
                <a:ea typeface="メイリオ" panose="020B0604030504040204" pitchFamily="50" charset="-128"/>
              </a:rPr>
              <a:t>そして今回は・・・！</a:t>
            </a:r>
            <a:endParaRPr kumimoji="1" lang="ja-JP" altLang="en-US" sz="1400" dirty="0">
              <a:solidFill>
                <a:srgbClr val="008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313011" y="3430870"/>
            <a:ext cx="5151812" cy="461665"/>
          </a:xfrm>
          <a:prstGeom prst="rect">
            <a:avLst/>
          </a:prstGeom>
          <a:noFill/>
        </p:spPr>
        <p:txBody>
          <a:bodyPr wrap="square" rtlCol="0">
            <a:spAutoFit/>
          </a:bodyPr>
          <a:lstStyle/>
          <a:p>
            <a:r>
              <a:rPr lang="ja-JP" altLang="ja-JP" sz="1200" b="1" dirty="0">
                <a:solidFill>
                  <a:srgbClr val="002060"/>
                </a:solidFill>
                <a:latin typeface="メイリオ" panose="020B0604030504040204" pitchFamily="50" charset="-128"/>
                <a:ea typeface="メイリオ" panose="020B0604030504040204" pitchFamily="50" charset="-128"/>
              </a:rPr>
              <a:t>常夏の島ハワイについてお菓子を食べたり、スノードムをつくったり、</a:t>
            </a:r>
            <a:endParaRPr lang="ja-JP" altLang="ja-JP" sz="1200" dirty="0">
              <a:solidFill>
                <a:srgbClr val="002060"/>
              </a:solidFill>
              <a:latin typeface="メイリオ" panose="020B0604030504040204" pitchFamily="50" charset="-128"/>
              <a:ea typeface="メイリオ" panose="020B0604030504040204" pitchFamily="50" charset="-128"/>
            </a:endParaRPr>
          </a:p>
          <a:p>
            <a:r>
              <a:rPr lang="ja-JP" altLang="ja-JP" sz="1200" b="1" dirty="0">
                <a:solidFill>
                  <a:srgbClr val="FF0000"/>
                </a:solidFill>
                <a:latin typeface="メイリオ" panose="020B0604030504040204" pitchFamily="50" charset="-128"/>
                <a:ea typeface="メイリオ" panose="020B0604030504040204" pitchFamily="50" charset="-128"/>
              </a:rPr>
              <a:t>“実験＋世界の勉強”</a:t>
            </a:r>
            <a:r>
              <a:rPr lang="ja-JP" altLang="ja-JP" sz="1200" b="1" dirty="0">
                <a:solidFill>
                  <a:srgbClr val="002060"/>
                </a:solidFill>
                <a:latin typeface="メイリオ" panose="020B0604030504040204" pitchFamily="50" charset="-128"/>
                <a:ea typeface="メイリオ" panose="020B0604030504040204" pitchFamily="50" charset="-128"/>
              </a:rPr>
              <a:t>を親子そろって楽しみましょう！</a:t>
            </a:r>
            <a:endParaRPr kumimoji="1" lang="ja-JP" altLang="en-US" sz="1200" dirty="0">
              <a:solidFill>
                <a:srgbClr val="002060"/>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104775" y="4029648"/>
            <a:ext cx="6572250" cy="1297818"/>
          </a:xfrm>
          <a:prstGeom prst="roundRect">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260350" y="4112767"/>
            <a:ext cx="4810126" cy="1200329"/>
          </a:xfrm>
          <a:prstGeom prst="rect">
            <a:avLst/>
          </a:prstGeom>
          <a:noFill/>
        </p:spPr>
        <p:txBody>
          <a:bodyPr wrap="square" rtlCol="0">
            <a:spAutoFit/>
          </a:bodyPr>
          <a:lstStyle/>
          <a:p>
            <a:pPr marL="0" indent="0">
              <a:buNone/>
            </a:pPr>
            <a:r>
              <a:rPr lang="en-US" altLang="ja-JP" sz="1200" b="1" dirty="0" smtClean="0">
                <a:solidFill>
                  <a:srgbClr val="002060"/>
                </a:solidFill>
              </a:rPr>
              <a:t>【</a:t>
            </a:r>
            <a:r>
              <a:rPr lang="ja-JP" altLang="en-US" sz="1200" b="1" dirty="0" smtClean="0">
                <a:solidFill>
                  <a:srgbClr val="002060"/>
                </a:solidFill>
              </a:rPr>
              <a:t>内容</a:t>
            </a:r>
            <a:r>
              <a:rPr lang="en-US" altLang="ja-JP" sz="1200" b="1" dirty="0">
                <a:solidFill>
                  <a:srgbClr val="002060"/>
                </a:solidFill>
              </a:rPr>
              <a:t>】</a:t>
            </a:r>
          </a:p>
          <a:p>
            <a:pPr marL="0" indent="0">
              <a:buNone/>
            </a:pPr>
            <a:r>
              <a:rPr lang="ja-JP" altLang="en-US" sz="1200" b="1" dirty="0">
                <a:solidFill>
                  <a:srgbClr val="002060"/>
                </a:solidFill>
              </a:rPr>
              <a:t>（学習）キングカメハメハってどんな人</a:t>
            </a:r>
            <a:r>
              <a:rPr lang="ja-JP" altLang="en-US" sz="1200" b="1" dirty="0" smtClean="0">
                <a:solidFill>
                  <a:srgbClr val="002060"/>
                </a:solidFill>
              </a:rPr>
              <a:t>？</a:t>
            </a:r>
            <a:endParaRPr lang="en-US" altLang="ja-JP" sz="1200" b="1" dirty="0">
              <a:solidFill>
                <a:srgbClr val="002060"/>
              </a:solidFill>
            </a:endParaRPr>
          </a:p>
          <a:p>
            <a:pPr marL="0" indent="0">
              <a:buNone/>
            </a:pPr>
            <a:r>
              <a:rPr lang="ja-JP" altLang="en-US" sz="1200" b="1" dirty="0">
                <a:solidFill>
                  <a:srgbClr val="002060"/>
                </a:solidFill>
              </a:rPr>
              <a:t>（体験）フラダンスショー＆フラダンス体験</a:t>
            </a:r>
            <a:endParaRPr lang="en-US" altLang="ja-JP" sz="1200" b="1" dirty="0">
              <a:solidFill>
                <a:srgbClr val="002060"/>
              </a:solidFill>
            </a:endParaRPr>
          </a:p>
          <a:p>
            <a:pPr marL="0" indent="0">
              <a:buNone/>
            </a:pPr>
            <a:r>
              <a:rPr lang="ja-JP" altLang="en-US" sz="1200" b="1" dirty="0">
                <a:solidFill>
                  <a:srgbClr val="002060"/>
                </a:solidFill>
              </a:rPr>
              <a:t>（体験）ハワイ</a:t>
            </a:r>
            <a:r>
              <a:rPr lang="ja-JP" altLang="en-US" sz="1200" b="1" dirty="0" smtClean="0">
                <a:solidFill>
                  <a:srgbClr val="002060"/>
                </a:solidFill>
              </a:rPr>
              <a:t>のお菓子</a:t>
            </a:r>
            <a:r>
              <a:rPr lang="ja-JP" altLang="en-US" sz="1200" b="1" dirty="0">
                <a:solidFill>
                  <a:srgbClr val="002060"/>
                </a:solidFill>
              </a:rPr>
              <a:t>を食べてみよう</a:t>
            </a:r>
            <a:endParaRPr lang="en-US" altLang="ja-JP" sz="1200" b="1" dirty="0">
              <a:solidFill>
                <a:srgbClr val="002060"/>
              </a:solidFill>
            </a:endParaRPr>
          </a:p>
          <a:p>
            <a:pPr marL="0" indent="0">
              <a:buNone/>
            </a:pPr>
            <a:r>
              <a:rPr lang="ja-JP" altLang="en-US" sz="1200" b="1" dirty="0">
                <a:solidFill>
                  <a:srgbClr val="002060"/>
                </a:solidFill>
              </a:rPr>
              <a:t>（ワークショップ）ハワイアンスノードームを作ろう</a:t>
            </a:r>
            <a:endParaRPr lang="en-US" altLang="ja-JP" sz="1200" b="1" dirty="0">
              <a:solidFill>
                <a:srgbClr val="002060"/>
              </a:solidFill>
            </a:endParaRPr>
          </a:p>
          <a:p>
            <a:pPr marL="0" indent="0">
              <a:buNone/>
            </a:pPr>
            <a:r>
              <a:rPr lang="en-US" altLang="ja-JP" sz="1200" dirty="0">
                <a:solidFill>
                  <a:srgbClr val="002060"/>
                </a:solidFill>
              </a:rPr>
              <a:t>※</a:t>
            </a:r>
            <a:r>
              <a:rPr lang="ja-JP" altLang="en-US" sz="1200" dirty="0">
                <a:solidFill>
                  <a:srgbClr val="002060"/>
                </a:solidFill>
              </a:rPr>
              <a:t>当日の状況により、予定を変更することがあります。</a:t>
            </a:r>
            <a:endParaRPr lang="en-US" altLang="ja-JP" sz="1200" dirty="0">
              <a:solidFill>
                <a:srgbClr val="002060"/>
              </a:solidFill>
            </a:endParaRPr>
          </a:p>
        </p:txBody>
      </p:sp>
      <p:pic>
        <p:nvPicPr>
          <p:cNvPr id="72" name="図 71"/>
          <p:cNvPicPr/>
          <p:nvPr/>
        </p:nvPicPr>
        <p:blipFill>
          <a:blip r:embed="rId4" cstate="print">
            <a:extLst>
              <a:ext uri="{28A0092B-C50C-407E-A947-70E740481C1C}">
                <a14:useLocalDpi xmlns:a14="http://schemas.microsoft.com/office/drawing/2010/main" val="0"/>
              </a:ext>
            </a:extLst>
          </a:blip>
          <a:stretch>
            <a:fillRect/>
          </a:stretch>
        </p:blipFill>
        <p:spPr>
          <a:xfrm>
            <a:off x="3836658" y="4170139"/>
            <a:ext cx="1330964" cy="1016835"/>
          </a:xfrm>
          <a:prstGeom prst="rect">
            <a:avLst/>
          </a:prstGeom>
        </p:spPr>
      </p:pic>
      <p:pic>
        <p:nvPicPr>
          <p:cNvPr id="73" name="図 72"/>
          <p:cNvPicPr/>
          <p:nvPr/>
        </p:nvPicPr>
        <p:blipFill>
          <a:blip r:embed="rId5">
            <a:extLst>
              <a:ext uri="{28A0092B-C50C-407E-A947-70E740481C1C}">
                <a14:useLocalDpi xmlns:a14="http://schemas.microsoft.com/office/drawing/2010/main" val="0"/>
              </a:ext>
            </a:extLst>
          </a:blip>
          <a:stretch>
            <a:fillRect/>
          </a:stretch>
        </p:blipFill>
        <p:spPr>
          <a:xfrm>
            <a:off x="5265729" y="4154050"/>
            <a:ext cx="1306139" cy="1083724"/>
          </a:xfrm>
          <a:prstGeom prst="rect">
            <a:avLst/>
          </a:prstGeom>
        </p:spPr>
      </p:pic>
      <p:sp>
        <p:nvSpPr>
          <p:cNvPr id="27" name="角丸四角形 26"/>
          <p:cNvSpPr/>
          <p:nvPr/>
        </p:nvSpPr>
        <p:spPr>
          <a:xfrm>
            <a:off x="0" y="6455568"/>
            <a:ext cx="6769100" cy="1539082"/>
          </a:xfrm>
          <a:prstGeom prst="roundRect">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89067" y="6446836"/>
            <a:ext cx="6680033" cy="1615827"/>
          </a:xfrm>
          <a:prstGeom prst="rect">
            <a:avLst/>
          </a:prstGeom>
          <a:noFill/>
        </p:spPr>
        <p:txBody>
          <a:bodyPr wrap="square" rtlCol="0">
            <a:spAutoFit/>
          </a:bodyPr>
          <a:lstStyle/>
          <a:p>
            <a:r>
              <a:rPr lang="ja-JP" altLang="ja-JP" sz="1100" dirty="0">
                <a:solidFill>
                  <a:srgbClr val="002060"/>
                </a:solidFill>
                <a:latin typeface="メイリオ" panose="020B0604030504040204" pitchFamily="50" charset="-128"/>
                <a:ea typeface="メイリオ" panose="020B0604030504040204" pitchFamily="50" charset="-128"/>
              </a:rPr>
              <a:t>【特別講師について】</a:t>
            </a:r>
          </a:p>
          <a:p>
            <a:r>
              <a:rPr lang="ja-JP" altLang="ja-JP" sz="1100" dirty="0">
                <a:solidFill>
                  <a:srgbClr val="002060"/>
                </a:solidFill>
                <a:latin typeface="メイリオ" panose="020B0604030504040204" pitchFamily="50" charset="-128"/>
                <a:ea typeface="メイリオ" panose="020B0604030504040204" pitchFamily="50" charset="-128"/>
              </a:rPr>
              <a:t>世界×幼児教育＝</a:t>
            </a:r>
            <a:r>
              <a:rPr lang="ja-JP" altLang="ja-JP" sz="1100" dirty="0" err="1">
                <a:solidFill>
                  <a:srgbClr val="002060"/>
                </a:solidFill>
                <a:latin typeface="メイリオ" panose="020B0604030504040204" pitchFamily="50" charset="-128"/>
                <a:ea typeface="メイリオ" panose="020B0604030504040204" pitchFamily="50" charset="-128"/>
              </a:rPr>
              <a:t>せか</a:t>
            </a:r>
            <a:r>
              <a:rPr lang="ja-JP" altLang="ja-JP" sz="1100" dirty="0">
                <a:solidFill>
                  <a:srgbClr val="002060"/>
                </a:solidFill>
                <a:latin typeface="メイリオ" panose="020B0604030504040204" pitchFamily="50" charset="-128"/>
                <a:ea typeface="メイリオ" panose="020B0604030504040204" pitchFamily="50" charset="-128"/>
              </a:rPr>
              <a:t>いくの代表。</a:t>
            </a:r>
          </a:p>
          <a:p>
            <a:r>
              <a:rPr lang="ja-JP" altLang="ja-JP" sz="1100" dirty="0">
                <a:solidFill>
                  <a:srgbClr val="002060"/>
                </a:solidFill>
                <a:latin typeface="メイリオ" panose="020B0604030504040204" pitchFamily="50" charset="-128"/>
                <a:ea typeface="メイリオ" panose="020B0604030504040204" pitchFamily="50" charset="-128"/>
              </a:rPr>
              <a:t>『子どもと家族の充実した</a:t>
            </a:r>
            <a:r>
              <a:rPr lang="en-US" altLang="ja-JP" sz="1100" dirty="0">
                <a:solidFill>
                  <a:srgbClr val="002060"/>
                </a:solidFill>
                <a:latin typeface="メイリオ" panose="020B0604030504040204" pitchFamily="50" charset="-128"/>
                <a:ea typeface="メイリオ" panose="020B0604030504040204" pitchFamily="50" charset="-128"/>
              </a:rPr>
              <a:t>Happy Life</a:t>
            </a:r>
            <a:r>
              <a:rPr lang="ja-JP" altLang="ja-JP" sz="1100" dirty="0">
                <a:solidFill>
                  <a:srgbClr val="002060"/>
                </a:solidFill>
                <a:latin typeface="メイリオ" panose="020B0604030504040204" pitchFamily="50" charset="-128"/>
                <a:ea typeface="メイリオ" panose="020B0604030504040204" pitchFamily="50" charset="-128"/>
              </a:rPr>
              <a:t>をプロデュースする専門家』であると同時に、『真にグローバルに活躍する子どもをプロデュースする専門家』でもある。</a:t>
            </a:r>
          </a:p>
          <a:p>
            <a:r>
              <a:rPr lang="ja-JP" altLang="ja-JP" sz="1100" dirty="0">
                <a:solidFill>
                  <a:srgbClr val="002060"/>
                </a:solidFill>
                <a:latin typeface="メイリオ" panose="020B0604030504040204" pitchFamily="50" charset="-128"/>
                <a:ea typeface="メイリオ" panose="020B0604030504040204" pitchFamily="50" charset="-128"/>
              </a:rPr>
              <a:t>乳幼児から心が震える本物体験・異文化体験を提供することで、“地球上どこへ行っても自分らしく活躍できる、人間力”を育てる。</a:t>
            </a:r>
          </a:p>
          <a:p>
            <a:r>
              <a:rPr lang="ja-JP" altLang="ja-JP" sz="1100" dirty="0">
                <a:solidFill>
                  <a:srgbClr val="002060"/>
                </a:solidFill>
                <a:latin typeface="メイリオ" panose="020B0604030504040204" pitchFamily="50" charset="-128"/>
                <a:ea typeface="メイリオ" panose="020B0604030504040204" pitchFamily="50" charset="-128"/>
              </a:rPr>
              <a:t>幼稚園教諭、保育士として</a:t>
            </a:r>
            <a:r>
              <a:rPr lang="en-US" altLang="ja-JP" sz="1100" dirty="0">
                <a:solidFill>
                  <a:srgbClr val="002060"/>
                </a:solidFill>
                <a:latin typeface="メイリオ" panose="020B0604030504040204" pitchFamily="50" charset="-128"/>
                <a:ea typeface="メイリオ" panose="020B0604030504040204" pitchFamily="50" charset="-128"/>
              </a:rPr>
              <a:t>200</a:t>
            </a:r>
            <a:r>
              <a:rPr lang="ja-JP" altLang="ja-JP" sz="1100" dirty="0">
                <a:solidFill>
                  <a:srgbClr val="002060"/>
                </a:solidFill>
                <a:latin typeface="メイリオ" panose="020B0604030504040204" pitchFamily="50" charset="-128"/>
                <a:ea typeface="メイリオ" panose="020B0604030504040204" pitchFamily="50" charset="-128"/>
              </a:rPr>
              <a:t>人以上の担任を持ち、</a:t>
            </a:r>
            <a:r>
              <a:rPr lang="en-US" altLang="ja-JP" sz="1100" dirty="0">
                <a:solidFill>
                  <a:srgbClr val="002060"/>
                </a:solidFill>
                <a:latin typeface="メイリオ" panose="020B0604030504040204" pitchFamily="50" charset="-128"/>
                <a:ea typeface="メイリオ" panose="020B0604030504040204" pitchFamily="50" charset="-128"/>
              </a:rPr>
              <a:t>3000</a:t>
            </a:r>
            <a:r>
              <a:rPr lang="ja-JP" altLang="ja-JP" sz="1100" dirty="0">
                <a:solidFill>
                  <a:srgbClr val="002060"/>
                </a:solidFill>
                <a:latin typeface="メイリオ" panose="020B0604030504040204" pitchFamily="50" charset="-128"/>
                <a:ea typeface="メイリオ" panose="020B0604030504040204" pitchFamily="50" charset="-128"/>
              </a:rPr>
              <a:t>人以上の子どもたち、保護者と接してきた経験から、子どもたちの発達状況・これから必要だと思われることなど、一人ひとりに応じた育児支援も行っている。</a:t>
            </a:r>
          </a:p>
        </p:txBody>
      </p:sp>
      <p:cxnSp>
        <p:nvCxnSpPr>
          <p:cNvPr id="29" name="直線コネクタ 28"/>
          <p:cNvCxnSpPr/>
          <p:nvPr/>
        </p:nvCxnSpPr>
        <p:spPr>
          <a:xfrm>
            <a:off x="104775" y="8153400"/>
            <a:ext cx="6572250" cy="0"/>
          </a:xfrm>
          <a:prstGeom prst="line">
            <a:avLst/>
          </a:prstGeom>
        </p:spPr>
        <p:style>
          <a:lnRef idx="1">
            <a:schemeClr val="dk1"/>
          </a:lnRef>
          <a:fillRef idx="0">
            <a:schemeClr val="dk1"/>
          </a:fillRef>
          <a:effectRef idx="0">
            <a:schemeClr val="dk1"/>
          </a:effectRef>
          <a:fontRef idx="minor">
            <a:schemeClr val="tx1"/>
          </a:fontRef>
        </p:style>
      </p:cxnSp>
      <p:sp>
        <p:nvSpPr>
          <p:cNvPr id="2048" name="テキスト ボックス 2047"/>
          <p:cNvSpPr txBox="1"/>
          <p:nvPr/>
        </p:nvSpPr>
        <p:spPr>
          <a:xfrm>
            <a:off x="43180" y="8155800"/>
            <a:ext cx="1339533" cy="307777"/>
          </a:xfrm>
          <a:prstGeom prst="rect">
            <a:avLst/>
          </a:prstGeom>
          <a:noFill/>
        </p:spPr>
        <p:txBody>
          <a:bodyPr wrap="square" rtlCol="0">
            <a:spAutoFit/>
          </a:bodyPr>
          <a:lstStyle/>
          <a:p>
            <a:r>
              <a:rPr lang="en-US" altLang="ja-JP" sz="1400" dirty="0" smtClean="0"/>
              <a:t>【</a:t>
            </a:r>
            <a:r>
              <a:rPr lang="ja-JP" altLang="en-US" sz="1400" dirty="0" smtClean="0"/>
              <a:t>参加申込書</a:t>
            </a:r>
            <a:r>
              <a:rPr lang="en-US" altLang="ja-JP" sz="1400" dirty="0" smtClean="0"/>
              <a:t>】</a:t>
            </a:r>
            <a:endParaRPr kumimoji="1" lang="ja-JP" altLang="en-US" sz="1400" dirty="0"/>
          </a:p>
        </p:txBody>
      </p:sp>
      <p:sp>
        <p:nvSpPr>
          <p:cNvPr id="2049" name="テキスト ボックス 2048"/>
          <p:cNvSpPr txBox="1"/>
          <p:nvPr/>
        </p:nvSpPr>
        <p:spPr>
          <a:xfrm>
            <a:off x="-3008" y="8745953"/>
            <a:ext cx="6680033" cy="276999"/>
          </a:xfrm>
          <a:prstGeom prst="rect">
            <a:avLst/>
          </a:prstGeom>
          <a:noFill/>
        </p:spPr>
        <p:txBody>
          <a:bodyPr wrap="square" rtlCol="0">
            <a:spAutoFit/>
          </a:bodyPr>
          <a:lstStyle/>
          <a:p>
            <a:r>
              <a:rPr kumimoji="1" lang="en-US" altLang="ja-JP" sz="1200" dirty="0" smtClean="0"/>
              <a:t>【</a:t>
            </a:r>
            <a:r>
              <a:rPr kumimoji="1" lang="ja-JP" altLang="en-US" sz="1200" dirty="0" smtClean="0"/>
              <a:t>お子様の氏名</a:t>
            </a:r>
            <a:r>
              <a:rPr kumimoji="1" lang="en-US" altLang="ja-JP" sz="1200" dirty="0" smtClean="0"/>
              <a:t>】</a:t>
            </a:r>
            <a:r>
              <a:rPr kumimoji="1" lang="ja-JP" altLang="en-US" sz="1200" dirty="0" smtClean="0"/>
              <a:t>　　　　　　　　　　　　</a:t>
            </a:r>
            <a:r>
              <a:rPr lang="en-US" altLang="ja-JP" sz="1200" dirty="0" smtClean="0"/>
              <a:t>【</a:t>
            </a:r>
            <a:r>
              <a:rPr lang="ja-JP" altLang="en-US" sz="1200" dirty="0" smtClean="0"/>
              <a:t>学年</a:t>
            </a:r>
            <a:r>
              <a:rPr lang="en-US" altLang="ja-JP" sz="1200" dirty="0" smtClean="0"/>
              <a:t>】</a:t>
            </a:r>
            <a:r>
              <a:rPr lang="ja-JP" altLang="en-US" sz="1200" dirty="0" smtClean="0"/>
              <a:t>　　　　　</a:t>
            </a:r>
            <a:r>
              <a:rPr lang="ja-JP" altLang="en-US" sz="1200" dirty="0" smtClean="0"/>
              <a:t>　</a:t>
            </a:r>
            <a:r>
              <a:rPr lang="en-US" altLang="ja-JP" sz="1200" dirty="0" smtClean="0"/>
              <a:t>【</a:t>
            </a:r>
            <a:r>
              <a:rPr lang="ja-JP" altLang="en-US" sz="1200" dirty="0" smtClean="0"/>
              <a:t>参加人数</a:t>
            </a:r>
            <a:r>
              <a:rPr lang="en-US" altLang="ja-JP" sz="1200" dirty="0" smtClean="0"/>
              <a:t>】</a:t>
            </a:r>
            <a:r>
              <a:rPr lang="ja-JP" altLang="en-US" sz="1200" dirty="0" smtClean="0"/>
              <a:t>　　　　</a:t>
            </a:r>
            <a:r>
              <a:rPr lang="ja-JP" altLang="en-US" sz="1200" dirty="0" smtClean="0"/>
              <a:t>人　</a:t>
            </a:r>
            <a:r>
              <a:rPr lang="ja-JP" altLang="en-US" sz="1200" dirty="0" smtClean="0"/>
              <a:t>　</a:t>
            </a:r>
            <a:r>
              <a:rPr lang="en-US" altLang="ja-JP" sz="1200" dirty="0" smtClean="0"/>
              <a:t>【TEL】</a:t>
            </a:r>
            <a:endParaRPr kumimoji="1" lang="ja-JP" altLang="en-US" sz="1200" dirty="0"/>
          </a:p>
        </p:txBody>
      </p:sp>
      <p:sp>
        <p:nvSpPr>
          <p:cNvPr id="2068" name="雲 2067"/>
          <p:cNvSpPr/>
          <p:nvPr/>
        </p:nvSpPr>
        <p:spPr>
          <a:xfrm>
            <a:off x="68326" y="9174477"/>
            <a:ext cx="1706259" cy="629919"/>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9" name="テキスト ボックス 2068"/>
          <p:cNvSpPr txBox="1"/>
          <p:nvPr/>
        </p:nvSpPr>
        <p:spPr>
          <a:xfrm>
            <a:off x="104775" y="9335547"/>
            <a:ext cx="2403792" cy="307777"/>
          </a:xfrm>
          <a:prstGeom prst="rect">
            <a:avLst/>
          </a:prstGeom>
          <a:noFill/>
        </p:spPr>
        <p:txBody>
          <a:bodyPr wrap="square" rtlCol="0">
            <a:spAutoFit/>
          </a:bodyP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お申し込みは・・・</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070" name="テキスト ボックス 2069"/>
          <p:cNvSpPr txBox="1"/>
          <p:nvPr/>
        </p:nvSpPr>
        <p:spPr>
          <a:xfrm>
            <a:off x="1825905" y="9343917"/>
            <a:ext cx="5195472" cy="369332"/>
          </a:xfrm>
          <a:prstGeom prst="rect">
            <a:avLst/>
          </a:prstGeom>
          <a:noFill/>
        </p:spPr>
        <p:txBody>
          <a:bodyPr wrap="square" rtlCol="0">
            <a:spAutoFit/>
          </a:bodyPr>
          <a:lstStyle/>
          <a:p>
            <a:r>
              <a:rPr kumimoji="1" lang="en-US" altLang="ja-JP" b="1" dirty="0" smtClean="0">
                <a:latin typeface="メイリオ" panose="020B0604030504040204" pitchFamily="50" charset="-128"/>
                <a:ea typeface="メイリオ" panose="020B0604030504040204" pitchFamily="50" charset="-128"/>
              </a:rPr>
              <a:t>TEL:045-315-8228</a:t>
            </a:r>
            <a:r>
              <a:rPr kumimoji="1" lang="ja-JP" altLang="en-US" b="1" dirty="0" smtClean="0">
                <a:latin typeface="メイリオ" panose="020B0604030504040204" pitchFamily="50" charset="-128"/>
                <a:ea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rPr>
              <a:t>FAX:045-328-6225</a:t>
            </a:r>
            <a:endParaRPr kumimoji="1" lang="ja-JP" altLang="en-US" b="1" dirty="0">
              <a:latin typeface="メイリオ" panose="020B0604030504040204" pitchFamily="50" charset="-128"/>
              <a:ea typeface="メイリオ" panose="020B0604030504040204" pitchFamily="50" charset="-128"/>
            </a:endParaRPr>
          </a:p>
        </p:txBody>
      </p:sp>
      <p:sp>
        <p:nvSpPr>
          <p:cNvPr id="2072" name="テキスト ボックス 2071"/>
          <p:cNvSpPr txBox="1"/>
          <p:nvPr/>
        </p:nvSpPr>
        <p:spPr>
          <a:xfrm>
            <a:off x="6137650" y="9598223"/>
            <a:ext cx="977900"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まで！</a:t>
            </a:r>
            <a:endParaRPr kumimoji="1" lang="ja-JP" altLang="en-US" sz="1400" dirty="0">
              <a:latin typeface="メイリオ" panose="020B0604030504040204" pitchFamily="50" charset="-128"/>
              <a:ea typeface="メイリオ" panose="020B0604030504040204" pitchFamily="50" charset="-128"/>
            </a:endParaRPr>
          </a:p>
        </p:txBody>
      </p:sp>
      <p:cxnSp>
        <p:nvCxnSpPr>
          <p:cNvPr id="8" name="直線コネクタ 7"/>
          <p:cNvCxnSpPr/>
          <p:nvPr/>
        </p:nvCxnSpPr>
        <p:spPr>
          <a:xfrm flipH="1">
            <a:off x="2171574" y="8745953"/>
            <a:ext cx="96103" cy="276998"/>
          </a:xfrm>
          <a:prstGeom prst="line">
            <a:avLst/>
          </a:prstGeom>
        </p:spPr>
        <p:style>
          <a:lnRef idx="1">
            <a:schemeClr val="dk1"/>
          </a:lnRef>
          <a:fillRef idx="0">
            <a:schemeClr val="dk1"/>
          </a:fillRef>
          <a:effectRef idx="0">
            <a:schemeClr val="dk1"/>
          </a:effectRef>
          <a:fontRef idx="minor">
            <a:schemeClr val="tx1"/>
          </a:fontRef>
        </p:style>
      </p:cxnSp>
      <p:cxnSp>
        <p:nvCxnSpPr>
          <p:cNvPr id="2052" name="直線コネクタ 2051"/>
          <p:cNvCxnSpPr/>
          <p:nvPr/>
        </p:nvCxnSpPr>
        <p:spPr>
          <a:xfrm flipH="1">
            <a:off x="3287755" y="8745953"/>
            <a:ext cx="96795" cy="276999"/>
          </a:xfrm>
          <a:prstGeom prst="line">
            <a:avLst/>
          </a:prstGeom>
        </p:spPr>
        <p:style>
          <a:lnRef idx="1">
            <a:schemeClr val="dk1"/>
          </a:lnRef>
          <a:fillRef idx="0">
            <a:schemeClr val="dk1"/>
          </a:fillRef>
          <a:effectRef idx="0">
            <a:schemeClr val="dk1"/>
          </a:effectRef>
          <a:fontRef idx="minor">
            <a:schemeClr val="tx1"/>
          </a:fontRef>
        </p:style>
      </p:cxnSp>
      <p:cxnSp>
        <p:nvCxnSpPr>
          <p:cNvPr id="2059" name="直線コネクタ 2058"/>
          <p:cNvCxnSpPr/>
          <p:nvPr/>
        </p:nvCxnSpPr>
        <p:spPr>
          <a:xfrm flipH="1">
            <a:off x="4808164" y="8745952"/>
            <a:ext cx="88988" cy="276999"/>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393</Words>
  <Application>Microsoft Office PowerPoint</Application>
  <PresentationFormat>A4 210 x 297 mm</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kurihama02</dc:creator>
  <cp:lastModifiedBy>sin1130</cp:lastModifiedBy>
  <cp:revision>149</cp:revision>
  <cp:lastPrinted>2015-05-06T07:40:15Z</cp:lastPrinted>
  <dcterms:created xsi:type="dcterms:W3CDTF">2014-07-12T02:31:55Z</dcterms:created>
  <dcterms:modified xsi:type="dcterms:W3CDTF">2016-05-21T07:06:18Z</dcterms:modified>
</cp:coreProperties>
</file>