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382" y="-1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512733"/>
            <a:ext cx="4629150" cy="2736301"/>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714500" y="7227021"/>
            <a:ext cx="4629150" cy="19812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5029716" y="1828210"/>
            <a:ext cx="3302000" cy="285750"/>
          </a:xfrm>
        </p:spPr>
        <p:txBody>
          <a:bodyPr/>
          <a:lstStyle/>
          <a:p>
            <a:fld id="{51DEB75E-E96C-463E-8C1E-66518F636696}" type="datetimeFigureOut">
              <a:rPr kumimoji="1" lang="ja-JP" altLang="en-US" smtClean="0"/>
              <a:t>2015/3/8</a:t>
            </a:fld>
            <a:endParaRPr kumimoji="1" lang="ja-JP" altLang="en-US"/>
          </a:p>
        </p:txBody>
      </p:sp>
      <p:sp>
        <p:nvSpPr>
          <p:cNvPr id="17" name="フッター プレースホルダー 16"/>
          <p:cNvSpPr>
            <a:spLocks noGrp="1"/>
          </p:cNvSpPr>
          <p:nvPr>
            <p:ph type="ftr" sz="quarter" idx="11"/>
          </p:nvPr>
        </p:nvSpPr>
        <p:spPr bwMode="auto">
          <a:xfrm rot="5400000">
            <a:off x="4037952" y="6173539"/>
            <a:ext cx="5283200" cy="288036"/>
          </a:xfrm>
        </p:spPr>
        <p:txBody>
          <a:bodyPr/>
          <a:lstStyle/>
          <a:p>
            <a:endParaRPr kumimoji="1" lang="ja-JP" altLang="en-US"/>
          </a:p>
        </p:txBody>
      </p:sp>
      <p:sp>
        <p:nvSpPr>
          <p:cNvPr id="10" name="正方形/長方形 9"/>
          <p:cNvSpPr/>
          <p:nvPr/>
        </p:nvSpPr>
        <p:spPr bwMode="auto">
          <a:xfrm>
            <a:off x="285750" y="0"/>
            <a:ext cx="457200" cy="9906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906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906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906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906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906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906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906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906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906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953000"/>
            <a:ext cx="971550" cy="1871133"/>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7029753"/>
            <a:ext cx="481068" cy="926501"/>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945357"/>
            <a:ext cx="102870" cy="1981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8360664"/>
            <a:ext cx="205740" cy="3962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6493933"/>
            <a:ext cx="274320" cy="528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994158" y="7119236"/>
            <a:ext cx="457200" cy="747535"/>
          </a:xfrm>
        </p:spPr>
        <p:txBody>
          <a:bodyPr/>
          <a:lstStyle/>
          <a:p>
            <a:fld id="{6D1FDE26-0A96-41C8-B228-44D4603EB892}"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1DEB75E-E96C-463E-8C1E-66518F636696}"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1FDE26-0A96-41C8-B228-44D4603EB89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257300" cy="845220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1DEB75E-E96C-463E-8C1E-66518F636696}"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1FDE26-0A96-41C8-B228-44D4603EB89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342900" y="2311400"/>
            <a:ext cx="5600700" cy="7039864"/>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51DEB75E-E96C-463E-8C1E-66518F636696}" type="datetimeFigureOut">
              <a:rPr kumimoji="1" lang="ja-JP" altLang="en-US" smtClean="0"/>
              <a:t>2015/3/8</a:t>
            </a:fld>
            <a:endParaRPr kumimoji="1" lang="ja-JP" altLang="en-US"/>
          </a:p>
        </p:txBody>
      </p:sp>
      <p:sp>
        <p:nvSpPr>
          <p:cNvPr id="9" name="スライド番号プレースホルダー 8"/>
          <p:cNvSpPr>
            <a:spLocks noGrp="1"/>
          </p:cNvSpPr>
          <p:nvPr>
            <p:ph type="sldNum" sz="quarter" idx="15"/>
          </p:nvPr>
        </p:nvSpPr>
        <p:spPr/>
        <p:txBody>
          <a:bodyPr rtlCol="0"/>
          <a:lstStyle/>
          <a:p>
            <a:fld id="{6D1FDE26-0A96-41C8-B228-44D4603EB892}"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4182533"/>
            <a:ext cx="4629150" cy="2966297"/>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714500" y="7236883"/>
            <a:ext cx="4629150" cy="19812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5028692" y="1822916"/>
            <a:ext cx="3302000" cy="285750"/>
          </a:xfrm>
        </p:spPr>
        <p:txBody>
          <a:bodyPr/>
          <a:lstStyle/>
          <a:p>
            <a:fld id="{51DEB75E-E96C-463E-8C1E-66518F636696}"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bwMode="auto">
          <a:xfrm rot="5400000">
            <a:off x="4038092" y="6169406"/>
            <a:ext cx="5283200" cy="288036"/>
          </a:xfrm>
        </p:spPr>
        <p:txBody>
          <a:bodyPr/>
          <a:lstStyle/>
          <a:p>
            <a:endParaRPr kumimoji="1" lang="ja-JP" altLang="en-US"/>
          </a:p>
        </p:txBody>
      </p:sp>
      <p:sp>
        <p:nvSpPr>
          <p:cNvPr id="9" name="正方形/長方形 8"/>
          <p:cNvSpPr/>
          <p:nvPr/>
        </p:nvSpPr>
        <p:spPr bwMode="auto">
          <a:xfrm>
            <a:off x="285750" y="0"/>
            <a:ext cx="457200" cy="9906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906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906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906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906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906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906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906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906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906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953000"/>
            <a:ext cx="971550" cy="187113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7029753"/>
            <a:ext cx="481068" cy="926501"/>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945357"/>
            <a:ext cx="102870" cy="1981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8365067"/>
            <a:ext cx="205740" cy="3962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6470949"/>
            <a:ext cx="274320" cy="528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005462" y="7119236"/>
            <a:ext cx="457200" cy="747535"/>
          </a:xfrm>
        </p:spPr>
        <p:txBody>
          <a:bodyPr/>
          <a:lstStyle/>
          <a:p>
            <a:fld id="{6D1FDE26-0A96-41C8-B228-44D4603EB892}"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51DEB75E-E96C-463E-8C1E-66518F636696}" type="datetimeFigureOut">
              <a:rPr kumimoji="1" lang="ja-JP" altLang="en-US" smtClean="0"/>
              <a:t>2015/3/8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1FDE26-0A96-41C8-B228-44D4603EB892}"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342900" y="2311400"/>
            <a:ext cx="2743200" cy="6604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3202686" y="2311400"/>
            <a:ext cx="2743200" cy="6604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6"/>
            <a:ext cx="5657850" cy="1651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51DEB75E-E96C-463E-8C1E-66518F636696}" type="datetimeFigureOut">
              <a:rPr kumimoji="1" lang="ja-JP" altLang="en-US" smtClean="0"/>
              <a:t>2015/3/8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1FDE26-0A96-41C8-B228-44D4603EB892}"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342900" y="3412067"/>
            <a:ext cx="2743200" cy="5613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3278981" y="3412067"/>
            <a:ext cx="2743200" cy="5613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342900" y="2267373"/>
            <a:ext cx="2743200" cy="9509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3257550" y="2267373"/>
            <a:ext cx="2743200" cy="9509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51DEB75E-E96C-463E-8C1E-66518F636696}" type="datetimeFigureOut">
              <a:rPr kumimoji="1" lang="ja-JP" altLang="en-US" smtClean="0"/>
              <a:t>2015/3/8</a:t>
            </a:fld>
            <a:endParaRPr kumimoji="1" lang="ja-JP" altLang="en-US"/>
          </a:p>
        </p:txBody>
      </p:sp>
      <p:sp>
        <p:nvSpPr>
          <p:cNvPr id="7" name="スライド番号プレースホルダー 6"/>
          <p:cNvSpPr>
            <a:spLocks noGrp="1"/>
          </p:cNvSpPr>
          <p:nvPr>
            <p:ph type="sldNum" sz="quarter" idx="11"/>
          </p:nvPr>
        </p:nvSpPr>
        <p:spPr/>
        <p:txBody>
          <a:bodyPr rtlCol="0"/>
          <a:lstStyle/>
          <a:p>
            <a:fld id="{6D1FDE26-0A96-41C8-B228-44D4603EB892}"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DEB75E-E96C-463E-8C1E-66518F636696}" type="datetimeFigureOut">
              <a:rPr kumimoji="1" lang="ja-JP" altLang="en-US" smtClean="0"/>
              <a:t>2015/3/8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1FDE26-0A96-41C8-B228-44D4603EB89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906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8138" y="4781550"/>
            <a:ext cx="9113520" cy="3429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109210" y="396240"/>
            <a:ext cx="1145286" cy="719836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468630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906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906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906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228600" y="396240"/>
            <a:ext cx="4229100" cy="9139936"/>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51DEB75E-E96C-463E-8C1E-66518F636696}" type="datetimeFigureOut">
              <a:rPr kumimoji="1" lang="ja-JP" altLang="en-US" smtClean="0"/>
              <a:t>2015/3/8</a:t>
            </a:fld>
            <a:endParaRPr kumimoji="1" lang="ja-JP" altLang="en-US"/>
          </a:p>
        </p:txBody>
      </p:sp>
      <p:sp>
        <p:nvSpPr>
          <p:cNvPr id="22" name="スライド番号プレースホルダー 21"/>
          <p:cNvSpPr>
            <a:spLocks noGrp="1"/>
          </p:cNvSpPr>
          <p:nvPr>
            <p:ph type="sldNum" sz="quarter" idx="15"/>
          </p:nvPr>
        </p:nvSpPr>
        <p:spPr/>
        <p:txBody>
          <a:bodyPr rtlCol="0"/>
          <a:lstStyle/>
          <a:p>
            <a:fld id="{6D1FDE26-0A96-41C8-B228-44D4603EB892}"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21850" y="4781550"/>
            <a:ext cx="9113520" cy="3429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4629150" cy="9906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5074349" y="382482"/>
            <a:ext cx="1143000" cy="71587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6743700" y="0"/>
            <a:ext cx="0" cy="9906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906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906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51DEB75E-E96C-463E-8C1E-66518F636696}" type="datetimeFigureOut">
              <a:rPr kumimoji="1" lang="ja-JP" altLang="en-US" smtClean="0"/>
              <a:t>2015/3/8</a:t>
            </a:fld>
            <a:endParaRPr kumimoji="1" lang="ja-JP" altLang="en-US"/>
          </a:p>
        </p:txBody>
      </p:sp>
      <p:sp>
        <p:nvSpPr>
          <p:cNvPr id="18" name="スライド番号プレースホルダー 17"/>
          <p:cNvSpPr>
            <a:spLocks noGrp="1"/>
          </p:cNvSpPr>
          <p:nvPr>
            <p:ph type="sldNum" sz="quarter" idx="11"/>
          </p:nvPr>
        </p:nvSpPr>
        <p:spPr/>
        <p:txBody>
          <a:bodyPr rtlCol="0"/>
          <a:lstStyle/>
          <a:p>
            <a:fld id="{6D1FDE26-0A96-41C8-B228-44D4603EB892}"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906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342900" y="396699"/>
            <a:ext cx="5600700" cy="1651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342900" y="2311400"/>
            <a:ext cx="5600700" cy="7039864"/>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4993640" y="1696024"/>
            <a:ext cx="2905760" cy="288036"/>
          </a:xfrm>
          <a:prstGeom prst="rect">
            <a:avLst/>
          </a:prstGeom>
        </p:spPr>
        <p:txBody>
          <a:bodyPr vert="horz" anchor="ctr" anchorCtr="0"/>
          <a:lstStyle>
            <a:lvl1pPr algn="r" eaLnBrk="1" latinLnBrk="0" hangingPunct="1">
              <a:defRPr kumimoji="0" sz="1200">
                <a:solidFill>
                  <a:schemeClr val="tx2"/>
                </a:solidFill>
              </a:defRPr>
            </a:lvl1pPr>
          </a:lstStyle>
          <a:p>
            <a:fld id="{51DEB75E-E96C-463E-8C1E-66518F636696}" type="datetimeFigureOut">
              <a:rPr kumimoji="1" lang="ja-JP" altLang="en-US" smtClean="0"/>
              <a:t>2015/3/8</a:t>
            </a:fld>
            <a:endParaRPr kumimoji="1" lang="ja-JP" altLang="en-US"/>
          </a:p>
        </p:txBody>
      </p:sp>
      <p:sp>
        <p:nvSpPr>
          <p:cNvPr id="3" name="フッター プレースホルダー 2"/>
          <p:cNvSpPr>
            <a:spLocks noGrp="1"/>
          </p:cNvSpPr>
          <p:nvPr>
            <p:ph type="ftr" sz="quarter" idx="3"/>
          </p:nvPr>
        </p:nvSpPr>
        <p:spPr>
          <a:xfrm rot="5400000">
            <a:off x="4131390" y="5525236"/>
            <a:ext cx="4622800" cy="27432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57150"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906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906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6096762" y="8282517"/>
            <a:ext cx="457200" cy="752856"/>
          </a:xfrm>
          <a:prstGeom prst="rect">
            <a:avLst/>
          </a:prstGeom>
        </p:spPr>
        <p:txBody>
          <a:bodyPr vert="horz" anchor="ctr"/>
          <a:lstStyle>
            <a:lvl1pPr algn="ctr" eaLnBrk="1" latinLnBrk="0" hangingPunct="1">
              <a:defRPr kumimoji="0" sz="1400" b="1">
                <a:solidFill>
                  <a:srgbClr val="FFFFFF"/>
                </a:solidFill>
              </a:defRPr>
            </a:lvl1pPr>
          </a:lstStyle>
          <a:p>
            <a:fld id="{6D1FDE26-0A96-41C8-B228-44D4603EB89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44" y="1208584"/>
            <a:ext cx="3484487" cy="2592287"/>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4831" y="2603631"/>
            <a:ext cx="2596093" cy="1197241"/>
          </a:xfrm>
          <a:prstGeom prst="rect">
            <a:avLst/>
          </a:prstGeom>
        </p:spPr>
      </p:pic>
      <p:sp>
        <p:nvSpPr>
          <p:cNvPr id="25" name="角丸四角形 24"/>
          <p:cNvSpPr/>
          <p:nvPr/>
        </p:nvSpPr>
        <p:spPr>
          <a:xfrm>
            <a:off x="358803" y="8553400"/>
            <a:ext cx="516083"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39688" y="7473280"/>
            <a:ext cx="2325215"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270432" y="6681192"/>
            <a:ext cx="672294"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63250" y="5889104"/>
            <a:ext cx="679476"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70432" y="5212328"/>
            <a:ext cx="1091142" cy="3167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70431" y="4880992"/>
            <a:ext cx="672295" cy="3313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70432" y="3944888"/>
            <a:ext cx="6264696" cy="93610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42900" y="0"/>
            <a:ext cx="6172200" cy="1352600"/>
          </a:xfrm>
        </p:spPr>
        <p:txBody>
          <a:bodyPr>
            <a:noAutofit/>
          </a:bodyPr>
          <a:lstStyle/>
          <a:p>
            <a:r>
              <a:rPr lang="ja-JP" altLang="en-US" sz="2400" b="1" dirty="0" smtClean="0">
                <a:solidFill>
                  <a:schemeClr val="accent6">
                    <a:lumMod val="50000"/>
                  </a:schemeClr>
                </a:solidFill>
                <a:latin typeface="HG丸ｺﾞｼｯｸM-PRO" pitchFamily="50" charset="-128"/>
                <a:ea typeface="HG丸ｺﾞｼｯｸM-PRO" pitchFamily="50" charset="-128"/>
              </a:rPr>
              <a:t>　　　　</a:t>
            </a:r>
            <a:r>
              <a:rPr lang="ja-JP" altLang="en-US" sz="2000" b="1" dirty="0" smtClean="0">
                <a:solidFill>
                  <a:schemeClr val="accent6">
                    <a:lumMod val="50000"/>
                  </a:schemeClr>
                </a:solidFill>
                <a:latin typeface="HG丸ｺﾞｼｯｸM-PRO" pitchFamily="50" charset="-128"/>
                <a:ea typeface="HG丸ｺﾞｼｯｸM-PRO" pitchFamily="50" charset="-128"/>
              </a:rPr>
              <a:t>オープン！“</a:t>
            </a:r>
            <a:r>
              <a:rPr lang="ja-JP" altLang="en-US" sz="2000" b="1" dirty="0" err="1" smtClean="0">
                <a:solidFill>
                  <a:schemeClr val="accent6">
                    <a:lumMod val="50000"/>
                  </a:schemeClr>
                </a:solidFill>
                <a:latin typeface="HG丸ｺﾞｼｯｸM-PRO" pitchFamily="50" charset="-128"/>
                <a:ea typeface="HG丸ｺﾞｼｯｸM-PRO" pitchFamily="50" charset="-128"/>
              </a:rPr>
              <a:t>せか</a:t>
            </a:r>
            <a:r>
              <a:rPr lang="ja-JP" altLang="en-US" sz="2000" b="1" dirty="0" smtClean="0">
                <a:solidFill>
                  <a:schemeClr val="accent6">
                    <a:lumMod val="50000"/>
                  </a:schemeClr>
                </a:solidFill>
                <a:latin typeface="HG丸ｺﾞｼｯｸM-PRO" pitchFamily="50" charset="-128"/>
                <a:ea typeface="HG丸ｺﾞｼｯｸM-PRO" pitchFamily="50" charset="-128"/>
              </a:rPr>
              <a:t>いくサロン“</a:t>
            </a:r>
            <a:r>
              <a:rPr lang="en-US" altLang="ja-JP" sz="2000" b="1" dirty="0" smtClean="0">
                <a:solidFill>
                  <a:schemeClr val="accent6">
                    <a:lumMod val="50000"/>
                  </a:schemeClr>
                </a:solidFill>
                <a:latin typeface="HG丸ｺﾞｼｯｸM-PRO" pitchFamily="50" charset="-128"/>
                <a:ea typeface="HG丸ｺﾞｼｯｸM-PRO" pitchFamily="50" charset="-128"/>
              </a:rPr>
              <a:t/>
            </a:r>
            <a:br>
              <a:rPr lang="en-US" altLang="ja-JP" sz="2000" b="1" dirty="0" smtClean="0">
                <a:solidFill>
                  <a:schemeClr val="accent6">
                    <a:lumMod val="50000"/>
                  </a:schemeClr>
                </a:solidFill>
                <a:latin typeface="HG丸ｺﾞｼｯｸM-PRO" pitchFamily="50" charset="-128"/>
                <a:ea typeface="HG丸ｺﾞｼｯｸM-PRO" pitchFamily="50" charset="-128"/>
              </a:rPr>
            </a:br>
            <a:r>
              <a:rPr lang="ja-JP" altLang="en-US" sz="2000" b="1" dirty="0" smtClean="0">
                <a:solidFill>
                  <a:schemeClr val="accent6">
                    <a:lumMod val="50000"/>
                  </a:schemeClr>
                </a:solidFill>
                <a:latin typeface="HG丸ｺﾞｼｯｸM-PRO" pitchFamily="50" charset="-128"/>
                <a:ea typeface="HG丸ｺﾞｼｯｸM-PRO" pitchFamily="50" charset="-128"/>
              </a:rPr>
              <a:t>　　　　　　</a:t>
            </a:r>
            <a:r>
              <a:rPr lang="ja-JP" altLang="en-US" sz="2000" b="1" dirty="0">
                <a:solidFill>
                  <a:schemeClr val="accent6">
                    <a:lumMod val="50000"/>
                  </a:schemeClr>
                </a:solidFill>
                <a:latin typeface="HG丸ｺﾞｼｯｸM-PRO" pitchFamily="50" charset="-128"/>
                <a:ea typeface="HG丸ｺﾞｼｯｸM-PRO" pitchFamily="50" charset="-128"/>
              </a:rPr>
              <a:t>初回</a:t>
            </a:r>
            <a:r>
              <a:rPr lang="ja-JP" altLang="en-US" sz="2000" b="1" dirty="0" smtClean="0">
                <a:solidFill>
                  <a:schemeClr val="accent6">
                    <a:lumMod val="50000"/>
                  </a:schemeClr>
                </a:solidFill>
                <a:latin typeface="HG丸ｺﾞｼｯｸM-PRO" pitchFamily="50" charset="-128"/>
                <a:ea typeface="HG丸ｺﾞｼｯｸM-PRO" pitchFamily="50" charset="-128"/>
              </a:rPr>
              <a:t>の舞台は・・・台湾！</a:t>
            </a:r>
            <a:r>
              <a:rPr lang="en-US" altLang="ja-JP" sz="2000" b="1" dirty="0" smtClean="0">
                <a:solidFill>
                  <a:schemeClr val="accent6">
                    <a:lumMod val="50000"/>
                  </a:schemeClr>
                </a:solidFill>
                <a:latin typeface="HG丸ｺﾞｼｯｸM-PRO" pitchFamily="50" charset="-128"/>
                <a:ea typeface="HG丸ｺﾞｼｯｸM-PRO" pitchFamily="50" charset="-128"/>
              </a:rPr>
              <a:t/>
            </a:r>
            <a:br>
              <a:rPr lang="en-US" altLang="ja-JP" sz="2000" b="1" dirty="0" smtClean="0">
                <a:solidFill>
                  <a:schemeClr val="accent6">
                    <a:lumMod val="50000"/>
                  </a:schemeClr>
                </a:solidFill>
                <a:latin typeface="HG丸ｺﾞｼｯｸM-PRO" pitchFamily="50" charset="-128"/>
                <a:ea typeface="HG丸ｺﾞｼｯｸM-PRO" pitchFamily="50" charset="-128"/>
              </a:rPr>
            </a:br>
            <a:r>
              <a:rPr lang="ja-JP" altLang="en-US" sz="2000" b="1" dirty="0" smtClean="0">
                <a:solidFill>
                  <a:schemeClr val="accent6">
                    <a:lumMod val="50000"/>
                  </a:schemeClr>
                </a:solidFill>
                <a:latin typeface="HG丸ｺﾞｼｯｸM-PRO" pitchFamily="50" charset="-128"/>
                <a:ea typeface="HG丸ｺﾞｼｯｸM-PRO" pitchFamily="50" charset="-128"/>
              </a:rPr>
              <a:t>　　　　</a:t>
            </a:r>
            <a:r>
              <a:rPr lang="en-US" altLang="ja-JP" sz="2000" b="1" dirty="0" smtClean="0">
                <a:solidFill>
                  <a:schemeClr val="accent6">
                    <a:lumMod val="50000"/>
                  </a:schemeClr>
                </a:solidFill>
                <a:latin typeface="HG丸ｺﾞｼｯｸM-PRO" pitchFamily="50" charset="-128"/>
                <a:ea typeface="HG丸ｺﾞｼｯｸM-PRO" pitchFamily="50" charset="-128"/>
              </a:rPr>
              <a:t>『</a:t>
            </a:r>
            <a:r>
              <a:rPr lang="ja-JP" altLang="en-US" sz="2000" b="1" dirty="0" smtClean="0">
                <a:solidFill>
                  <a:schemeClr val="accent6">
                    <a:lumMod val="50000"/>
                  </a:schemeClr>
                </a:solidFill>
                <a:latin typeface="HG丸ｺﾞｼｯｸM-PRO" pitchFamily="50" charset="-128"/>
                <a:ea typeface="HG丸ｺﾞｼｯｸM-PRO" pitchFamily="50" charset="-128"/>
              </a:rPr>
              <a:t>こころとからだに</a:t>
            </a:r>
            <a:r>
              <a:rPr lang="ja-JP" altLang="en-US" sz="2000" b="1" dirty="0">
                <a:solidFill>
                  <a:schemeClr val="accent6">
                    <a:lumMod val="50000"/>
                  </a:schemeClr>
                </a:solidFill>
                <a:latin typeface="HG丸ｺﾞｼｯｸM-PRO" pitchFamily="50" charset="-128"/>
                <a:ea typeface="HG丸ｺﾞｼｯｸM-PRO" pitchFamily="50" charset="-128"/>
              </a:rPr>
              <a:t>優しい</a:t>
            </a:r>
            <a:r>
              <a:rPr lang="ja-JP" altLang="en-US" sz="2000" b="1" dirty="0" smtClean="0">
                <a:solidFill>
                  <a:schemeClr val="accent6">
                    <a:lumMod val="50000"/>
                  </a:schemeClr>
                </a:solidFill>
                <a:latin typeface="HG丸ｺﾞｼｯｸM-PRO" pitchFamily="50" charset="-128"/>
                <a:ea typeface="HG丸ｺﾞｼｯｸM-PRO" pitchFamily="50" charset="-128"/>
              </a:rPr>
              <a:t>台湾体験！</a:t>
            </a:r>
            <a:r>
              <a:rPr lang="en-US" altLang="ja-JP" sz="2000" b="1" dirty="0" smtClean="0">
                <a:solidFill>
                  <a:schemeClr val="accent6">
                    <a:lumMod val="50000"/>
                  </a:schemeClr>
                </a:solidFill>
                <a:latin typeface="HG丸ｺﾞｼｯｸM-PRO" pitchFamily="50" charset="-128"/>
                <a:ea typeface="HG丸ｺﾞｼｯｸM-PRO" pitchFamily="50" charset="-128"/>
              </a:rPr>
              <a:t>』</a:t>
            </a:r>
            <a:br>
              <a:rPr lang="en-US" altLang="ja-JP" sz="2000" b="1" dirty="0" smtClean="0">
                <a:solidFill>
                  <a:schemeClr val="accent6">
                    <a:lumMod val="50000"/>
                  </a:schemeClr>
                </a:solidFill>
                <a:latin typeface="HG丸ｺﾞｼｯｸM-PRO" pitchFamily="50" charset="-128"/>
                <a:ea typeface="HG丸ｺﾞｼｯｸM-PRO" pitchFamily="50" charset="-128"/>
              </a:rPr>
            </a:br>
            <a:endParaRPr kumimoji="1" lang="ja-JP" altLang="en-US" sz="2000" b="1" dirty="0"/>
          </a:p>
        </p:txBody>
      </p:sp>
      <p:sp>
        <p:nvSpPr>
          <p:cNvPr id="5" name="コンテンツ プレースホルダー 4"/>
          <p:cNvSpPr>
            <a:spLocks noGrp="1"/>
          </p:cNvSpPr>
          <p:nvPr>
            <p:ph sz="quarter" idx="1"/>
          </p:nvPr>
        </p:nvSpPr>
        <p:spPr>
          <a:xfrm>
            <a:off x="248724" y="848544"/>
            <a:ext cx="6172200" cy="9217024"/>
          </a:xfrm>
          <a:noFill/>
          <a:ln>
            <a:noFill/>
          </a:ln>
        </p:spPr>
        <p:txBody>
          <a:bodyPr>
            <a:normAutofit/>
          </a:bodyPr>
          <a:lstStyle/>
          <a:p>
            <a:pPr marL="0" indent="0">
              <a:buNone/>
            </a:pPr>
            <a:endParaRPr lang="en-US" altLang="ja-JP" dirty="0" smtClean="0"/>
          </a:p>
          <a:p>
            <a:pPr marL="0" indent="0">
              <a:buNone/>
            </a:pP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親子で作る台湾料理♪</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r>
              <a:rPr lang="ja-JP" altLang="en-US" dirty="0" smtClean="0"/>
              <a:t>　　　　　　　　</a:t>
            </a:r>
            <a:r>
              <a:rPr lang="ja-JP" altLang="en-US" dirty="0"/>
              <a:t>　</a:t>
            </a:r>
            <a:r>
              <a:rPr lang="ja-JP" altLang="en-US" dirty="0" smtClean="0"/>
              <a:t>　　　　　　</a:t>
            </a:r>
            <a:r>
              <a:rPr lang="ja-JP" altLang="en-US"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ミニライブも開催♪</a:t>
            </a:r>
            <a:endParaRPr lang="en-US" altLang="ja-JP"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solidFill>
                  <a:schemeClr val="accent6">
                    <a:lumMod val="50000"/>
                  </a:schemeClr>
                </a:solidFill>
                <a:latin typeface="HG丸ｺﾞｼｯｸM-PRO" pitchFamily="50" charset="-128"/>
                <a:ea typeface="HG丸ｺﾞｼｯｸM-PRO" pitchFamily="50" charset="-128"/>
              </a:rPr>
              <a:t>“</a:t>
            </a:r>
            <a:r>
              <a:rPr lang="ja-JP" altLang="en-US" sz="1800" dirty="0" err="1">
                <a:solidFill>
                  <a:schemeClr val="accent6">
                    <a:lumMod val="50000"/>
                  </a:schemeClr>
                </a:solidFill>
                <a:latin typeface="HG丸ｺﾞｼｯｸM-PRO" pitchFamily="50" charset="-128"/>
                <a:ea typeface="HG丸ｺﾞｼｯｸM-PRO" pitchFamily="50" charset="-128"/>
              </a:rPr>
              <a:t>せか</a:t>
            </a:r>
            <a:r>
              <a:rPr lang="ja-JP" altLang="en-US" sz="1800" dirty="0">
                <a:solidFill>
                  <a:schemeClr val="accent6">
                    <a:lumMod val="50000"/>
                  </a:schemeClr>
                </a:solidFill>
                <a:latin typeface="HG丸ｺﾞｼｯｸM-PRO" pitchFamily="50" charset="-128"/>
                <a:ea typeface="HG丸ｺﾞｼｯｸM-PRO" pitchFamily="50" charset="-128"/>
              </a:rPr>
              <a:t>いくサロン”・・・それは日本に居ながら国際体験ができる親子コミュニティサロン</a:t>
            </a:r>
            <a:r>
              <a:rPr lang="ja-JP" altLang="en-US" sz="1800" dirty="0" smtClean="0">
                <a:solidFill>
                  <a:schemeClr val="accent6">
                    <a:lumMod val="50000"/>
                  </a:schemeClr>
                </a:solidFill>
                <a:latin typeface="HG丸ｺﾞｼｯｸM-PRO" pitchFamily="50" charset="-128"/>
                <a:ea typeface="HG丸ｺﾞｼｯｸM-PRO" pitchFamily="50" charset="-128"/>
              </a:rPr>
              <a:t>。親子で国際感覚を養い、視野を広げて未来へ羽ばたきましょう！</a:t>
            </a:r>
            <a:endParaRPr lang="ja-JP" altLang="en-US" sz="1800" dirty="0">
              <a:solidFill>
                <a:schemeClr val="accent6">
                  <a:lumMod val="50000"/>
                </a:schemeClr>
              </a:solidFill>
              <a:latin typeface="HG丸ｺﾞｼｯｸM-PRO" pitchFamily="50" charset="-128"/>
              <a:ea typeface="HG丸ｺﾞｼｯｸM-PRO" pitchFamily="50" charset="-128"/>
            </a:endParaRPr>
          </a:p>
          <a:p>
            <a:pPr marL="0" indent="0">
              <a:buNone/>
            </a:pPr>
            <a:r>
              <a:rPr lang="ja-JP" altLang="en-US" sz="2000" dirty="0"/>
              <a:t>日程</a:t>
            </a:r>
            <a:r>
              <a:rPr lang="ja-JP" altLang="en-US" sz="2000" b="1" dirty="0"/>
              <a:t>　</a:t>
            </a:r>
            <a:r>
              <a:rPr lang="ja-JP" altLang="en-US" sz="2000" b="1" dirty="0" smtClean="0"/>
              <a:t>　</a:t>
            </a:r>
            <a:r>
              <a:rPr lang="en-US" altLang="ja-JP" sz="2000" b="1" dirty="0" smtClean="0"/>
              <a:t>2015.3.14</a:t>
            </a:r>
            <a:r>
              <a:rPr lang="ja-JP" altLang="en-US" sz="2000" b="1" dirty="0" smtClean="0"/>
              <a:t>（</a:t>
            </a:r>
            <a:r>
              <a:rPr lang="en-US" altLang="ja-JP" sz="2000" b="1" dirty="0" smtClean="0"/>
              <a:t>Sat</a:t>
            </a:r>
            <a:r>
              <a:rPr lang="ja-JP" altLang="en-US" sz="2000" b="1" dirty="0" smtClean="0"/>
              <a:t>）</a:t>
            </a:r>
            <a:r>
              <a:rPr lang="en-US" altLang="ja-JP" sz="2000" b="1" dirty="0" smtClean="0"/>
              <a:t>10</a:t>
            </a:r>
            <a:r>
              <a:rPr lang="ja-JP" altLang="en-US" sz="2000" b="1" dirty="0" smtClean="0"/>
              <a:t>：</a:t>
            </a:r>
            <a:r>
              <a:rPr lang="en-US" altLang="ja-JP" sz="2000" b="1" dirty="0" smtClean="0"/>
              <a:t>00</a:t>
            </a:r>
            <a:r>
              <a:rPr lang="ja-JP" altLang="en-US" sz="2000" b="1" dirty="0" smtClean="0"/>
              <a:t>～</a:t>
            </a:r>
            <a:r>
              <a:rPr lang="en-US" altLang="ja-JP" sz="2000" b="1" dirty="0" smtClean="0"/>
              <a:t>14</a:t>
            </a:r>
            <a:r>
              <a:rPr lang="ja-JP" altLang="en-US" sz="2000" b="1" dirty="0" smtClean="0"/>
              <a:t>：</a:t>
            </a:r>
            <a:r>
              <a:rPr lang="en-US" altLang="ja-JP" sz="2000" b="1" dirty="0" smtClean="0"/>
              <a:t>00</a:t>
            </a:r>
          </a:p>
          <a:p>
            <a:pPr marL="0" indent="0">
              <a:buNone/>
            </a:pPr>
            <a:r>
              <a:rPr lang="ja-JP" altLang="en-US" sz="2000" dirty="0" smtClean="0"/>
              <a:t>募集人数</a:t>
            </a:r>
            <a:r>
              <a:rPr lang="ja-JP" altLang="en-US" sz="2000" b="1" dirty="0" smtClean="0"/>
              <a:t>　</a:t>
            </a:r>
            <a:r>
              <a:rPr lang="ja-JP" altLang="en-US" sz="2000" dirty="0" smtClean="0"/>
              <a:t>限定</a:t>
            </a:r>
            <a:r>
              <a:rPr lang="en-US" altLang="ja-JP" sz="2000" dirty="0" smtClean="0"/>
              <a:t>15</a:t>
            </a:r>
            <a:r>
              <a:rPr lang="ja-JP" altLang="en-US" sz="2000" dirty="0" smtClean="0"/>
              <a:t>組。</a:t>
            </a:r>
            <a:endParaRPr lang="en-US" altLang="ja-JP" sz="2000" dirty="0" smtClean="0"/>
          </a:p>
          <a:p>
            <a:pPr marL="0" indent="0">
              <a:buNone/>
            </a:pPr>
            <a:r>
              <a:rPr lang="ja-JP" altLang="en-US" sz="2000" dirty="0" smtClean="0"/>
              <a:t>　</a:t>
            </a:r>
            <a:r>
              <a:rPr lang="ja-JP" altLang="en-US" sz="2000" dirty="0"/>
              <a:t>　</a:t>
            </a:r>
            <a:r>
              <a:rPr lang="ja-JP" altLang="en-US" sz="2000" dirty="0" smtClean="0"/>
              <a:t>　　　　　対象年齢：年長さんとその保護者</a:t>
            </a:r>
            <a:endParaRPr lang="en-US" altLang="ja-JP" sz="2000" dirty="0" smtClean="0"/>
          </a:p>
          <a:p>
            <a:pPr marL="0" indent="0">
              <a:buNone/>
            </a:pPr>
            <a:r>
              <a:rPr lang="ja-JP" altLang="en-US" sz="2000" dirty="0"/>
              <a:t>金額</a:t>
            </a:r>
            <a:r>
              <a:rPr lang="ja-JP" altLang="en-US" sz="2000" dirty="0" smtClean="0"/>
              <a:t>　　大人：</a:t>
            </a:r>
            <a:r>
              <a:rPr lang="en-US" altLang="ja-JP" sz="2000" dirty="0" smtClean="0"/>
              <a:t>3500</a:t>
            </a:r>
            <a:r>
              <a:rPr lang="ja-JP" altLang="en-US" sz="2000" dirty="0" smtClean="0"/>
              <a:t>円。</a:t>
            </a:r>
            <a:endParaRPr lang="en-US" altLang="ja-JP" sz="2000" dirty="0" smtClean="0"/>
          </a:p>
          <a:p>
            <a:pPr marL="0" indent="0">
              <a:buNone/>
            </a:pPr>
            <a:r>
              <a:rPr lang="ja-JP" altLang="en-US" sz="2000" dirty="0" smtClean="0"/>
              <a:t>　　　　　小人：無料（小人のみ増える場合</a:t>
            </a:r>
            <a:r>
              <a:rPr lang="en-US" altLang="ja-JP" sz="2000" dirty="0" smtClean="0"/>
              <a:t>+500</a:t>
            </a:r>
            <a:r>
              <a:rPr lang="ja-JP" altLang="en-US" sz="2000" dirty="0" smtClean="0"/>
              <a:t>円）　　　　　　　　　　</a:t>
            </a:r>
            <a:endParaRPr lang="en-US" altLang="ja-JP" sz="2000" dirty="0" smtClean="0"/>
          </a:p>
          <a:p>
            <a:pPr marL="0" indent="0">
              <a:buNone/>
            </a:pPr>
            <a:r>
              <a:rPr lang="ja-JP" altLang="en-US" sz="2000" dirty="0" smtClean="0"/>
              <a:t>会場　　阿佐ヶ谷市庭スタジオ</a:t>
            </a:r>
            <a:endParaRPr lang="en-US" altLang="ja-JP" sz="2000" dirty="0" smtClean="0"/>
          </a:p>
          <a:p>
            <a:pPr marL="0" indent="0">
              <a:buNone/>
            </a:pPr>
            <a:r>
              <a:rPr lang="ja-JP" altLang="en-US" sz="2000" dirty="0"/>
              <a:t>　</a:t>
            </a:r>
            <a:r>
              <a:rPr lang="ja-JP" altLang="en-US" sz="2000" dirty="0" smtClean="0"/>
              <a:t>　杉並区阿佐ヶ谷南</a:t>
            </a:r>
            <a:r>
              <a:rPr lang="en-US" altLang="ja-JP" sz="2000" dirty="0" smtClean="0"/>
              <a:t>3-37-10</a:t>
            </a:r>
            <a:r>
              <a:rPr lang="ja-JP" altLang="en-US" sz="2000" dirty="0" smtClean="0"/>
              <a:t>　</a:t>
            </a:r>
            <a:r>
              <a:rPr lang="en-US" altLang="ja-JP" sz="2000" dirty="0" smtClean="0"/>
              <a:t>YS</a:t>
            </a:r>
            <a:r>
              <a:rPr lang="ja-JP" altLang="en-US" sz="2000" dirty="0" smtClean="0"/>
              <a:t>ディセンダツビル</a:t>
            </a:r>
            <a:r>
              <a:rPr lang="en-US" altLang="ja-JP" sz="2000" dirty="0" smtClean="0"/>
              <a:t>2F</a:t>
            </a:r>
            <a:r>
              <a:rPr lang="ja-JP" altLang="en-US" sz="2000" b="1" dirty="0" smtClean="0"/>
              <a:t>　</a:t>
            </a:r>
            <a:endParaRPr lang="en-US" altLang="ja-JP" sz="2000" b="1" dirty="0" smtClean="0"/>
          </a:p>
          <a:p>
            <a:pPr marL="0" indent="0">
              <a:buNone/>
            </a:pPr>
            <a:r>
              <a:rPr lang="ja-JP" altLang="en-US" sz="2000" dirty="0" smtClean="0"/>
              <a:t>申込み・問合わせ先</a:t>
            </a:r>
            <a:endParaRPr lang="en-US" altLang="ja-JP" sz="2000" dirty="0" smtClean="0"/>
          </a:p>
          <a:p>
            <a:pPr marL="0" indent="0">
              <a:buNone/>
            </a:pPr>
            <a:r>
              <a:rPr lang="ja-JP" altLang="en-US" sz="2000" dirty="0" smtClean="0"/>
              <a:t>「参加者氏名」「人数」「性別」「連絡先」をお知らせ下さい。</a:t>
            </a:r>
            <a:endParaRPr lang="en-US" altLang="ja-JP" sz="2000" dirty="0" smtClean="0"/>
          </a:p>
          <a:p>
            <a:pPr marL="0" indent="0">
              <a:buNone/>
            </a:pPr>
            <a:r>
              <a:rPr lang="en-US" altLang="ja-JP" sz="2000" b="1" dirty="0" smtClean="0"/>
              <a:t>        </a:t>
            </a:r>
            <a:r>
              <a:rPr lang="ja-JP" altLang="en-US" sz="2000" b="1" dirty="0" smtClean="0"/>
              <a:t>申し込み先</a:t>
            </a:r>
            <a:r>
              <a:rPr lang="en-US" altLang="ja-JP" sz="2000" b="1" dirty="0" smtClean="0"/>
              <a:t> </a:t>
            </a:r>
            <a:r>
              <a:rPr lang="ja-JP" altLang="en-US" sz="2000" b="1" dirty="0" smtClean="0"/>
              <a:t>→</a:t>
            </a:r>
            <a:r>
              <a:rPr lang="en-US" altLang="ja-JP" sz="2000" b="1" dirty="0" smtClean="0"/>
              <a:t> contact@sekaiku.com</a:t>
            </a:r>
          </a:p>
          <a:p>
            <a:pPr marL="0" indent="0">
              <a:buNone/>
            </a:pPr>
            <a:r>
              <a:rPr lang="ja-JP" altLang="en-US" sz="2000" dirty="0" smtClean="0"/>
              <a:t>主催　せかいく　</a:t>
            </a:r>
            <a:endParaRPr lang="en-US" altLang="ja-JP" sz="2000" dirty="0" smtClean="0"/>
          </a:p>
          <a:p>
            <a:pPr marL="0" indent="0">
              <a:buNone/>
            </a:pPr>
            <a:r>
              <a:rPr lang="ja-JP" altLang="en-US" sz="2000" dirty="0"/>
              <a:t>　</a:t>
            </a:r>
            <a:r>
              <a:rPr lang="ja-JP" altLang="en-US" sz="2000" dirty="0" smtClean="0"/>
              <a:t>　</a:t>
            </a:r>
            <a:r>
              <a:rPr lang="ja-JP" altLang="en-US" sz="2000" smtClean="0"/>
              <a:t>　（代表：ワールド</a:t>
            </a:r>
            <a:r>
              <a:rPr lang="en-US" altLang="ja-JP" sz="2000" dirty="0" smtClean="0"/>
              <a:t>kids</a:t>
            </a:r>
            <a:r>
              <a:rPr lang="ja-JP" altLang="en-US" sz="2000" dirty="0" smtClean="0"/>
              <a:t>プロデューサー</a:t>
            </a:r>
            <a:r>
              <a:rPr lang="en-US" altLang="ja-JP" sz="2000" dirty="0" smtClean="0"/>
              <a:t>MASAMI</a:t>
            </a:r>
            <a:r>
              <a:rPr lang="ja-JP" altLang="en-US" sz="2000" dirty="0" smtClean="0"/>
              <a:t>）</a:t>
            </a:r>
            <a:endParaRPr lang="en-US" altLang="ja-JP" sz="2000" dirty="0" smtClean="0"/>
          </a:p>
          <a:p>
            <a:pPr marL="0" indent="0">
              <a:buNone/>
            </a:pPr>
            <a:r>
              <a:rPr lang="ja-JP" altLang="en-US" sz="2000" dirty="0" smtClean="0"/>
              <a:t>　　　　　　　　　　　　たくさんのご応募お待ちしています！</a:t>
            </a:r>
            <a:endParaRPr lang="en-US" altLang="ja-JP" sz="2000" dirty="0" smtClean="0"/>
          </a:p>
          <a:p>
            <a:pPr marL="0" indent="0">
              <a:buNone/>
            </a:pPr>
            <a:endParaRPr lang="en-US" altLang="ja-JP" sz="2000" dirty="0" smtClean="0"/>
          </a:p>
          <a:p>
            <a:pPr marL="0" indent="0">
              <a:buNone/>
            </a:pPr>
            <a:endParaRPr lang="en-US" altLang="ja-JP" b="1" u="sng" dirty="0" smtClean="0"/>
          </a:p>
          <a:p>
            <a:pPr marL="0" indent="0">
              <a:buNone/>
            </a:pPr>
            <a:endParaRPr lang="en-US" altLang="ja-JP" sz="2000" dirty="0" smtClean="0"/>
          </a:p>
        </p:txBody>
      </p:sp>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7987" y="64012"/>
            <a:ext cx="942937" cy="626616"/>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24831" y="1208585"/>
            <a:ext cx="2596093" cy="1296143"/>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2544" y="0"/>
            <a:ext cx="1257582" cy="1257582"/>
          </a:xfrm>
          <a:prstGeom prst="rect">
            <a:avLst/>
          </a:prstGeom>
        </p:spPr>
      </p:pic>
    </p:spTree>
    <p:extLst>
      <p:ext uri="{BB962C8B-B14F-4D97-AF65-F5344CB8AC3E}">
        <p14:creationId xmlns:p14="http://schemas.microsoft.com/office/powerpoint/2010/main" val="428854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8812" y="6702098"/>
            <a:ext cx="2793772" cy="1974412"/>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720" y="7905328"/>
            <a:ext cx="3190552" cy="1800729"/>
          </a:xfrm>
          <a:prstGeom prst="rect">
            <a:avLst/>
          </a:prstGeom>
        </p:spPr>
      </p:pic>
      <p:sp>
        <p:nvSpPr>
          <p:cNvPr id="8" name="フローチャート : 代替処理 7"/>
          <p:cNvSpPr/>
          <p:nvPr/>
        </p:nvSpPr>
        <p:spPr>
          <a:xfrm>
            <a:off x="63048" y="272480"/>
            <a:ext cx="6525344" cy="2016224"/>
          </a:xfrm>
          <a:prstGeom prst="flowChartAlternateProcess">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sz="quarter" idx="1"/>
          </p:nvPr>
        </p:nvSpPr>
        <p:spPr>
          <a:xfrm>
            <a:off x="332656" y="0"/>
            <a:ext cx="6120680" cy="9906000"/>
          </a:xfrm>
        </p:spPr>
        <p:txBody>
          <a:bodyPr/>
          <a:lstStyle/>
          <a:p>
            <a:pPr marL="0" lvl="0" indent="0">
              <a:buClr>
                <a:srgbClr val="FE8637"/>
              </a:buClr>
              <a:buNone/>
            </a:pPr>
            <a:r>
              <a:rPr lang="ja-JP" altLang="en-US" sz="1800" dirty="0" smtClean="0">
                <a:solidFill>
                  <a:prstClr val="black"/>
                </a:solidFill>
              </a:rPr>
              <a:t>☆講師紹介</a:t>
            </a:r>
            <a:endParaRPr lang="en-US" altLang="ja-JP" sz="1800" dirty="0">
              <a:solidFill>
                <a:prstClr val="black"/>
              </a:solidFill>
            </a:endParaRPr>
          </a:p>
          <a:p>
            <a:pPr marL="0" lvl="0" indent="0">
              <a:buClr>
                <a:srgbClr val="FE8637"/>
              </a:buClr>
              <a:buNone/>
            </a:pPr>
            <a:r>
              <a:rPr lang="ja-JP" altLang="en-US" sz="1600" dirty="0">
                <a:solidFill>
                  <a:prstClr val="black"/>
                </a:solidFill>
              </a:rPr>
              <a:t>・高橋　碧（たかはしあおい）</a:t>
            </a:r>
            <a:endParaRPr lang="en-US" altLang="ja-JP" sz="1600" dirty="0">
              <a:solidFill>
                <a:prstClr val="black"/>
              </a:solidFill>
            </a:endParaRPr>
          </a:p>
          <a:p>
            <a:pPr marL="0" lvl="0" indent="0">
              <a:buClr>
                <a:srgbClr val="FE8637"/>
              </a:buClr>
              <a:buNone/>
            </a:pPr>
            <a:r>
              <a:rPr lang="ja-JP" altLang="en-US" sz="1600" dirty="0">
                <a:solidFill>
                  <a:prstClr val="black"/>
                </a:solidFill>
              </a:rPr>
              <a:t>台湾出身。日本一♡（ハート）のある管理栄養士。</a:t>
            </a:r>
            <a:endParaRPr lang="en-US" altLang="ja-JP" sz="1600" dirty="0">
              <a:solidFill>
                <a:prstClr val="black"/>
              </a:solidFill>
            </a:endParaRPr>
          </a:p>
          <a:p>
            <a:pPr marL="0" lvl="0" indent="0">
              <a:buClr>
                <a:srgbClr val="FE8637"/>
              </a:buClr>
              <a:buNone/>
            </a:pPr>
            <a:r>
              <a:rPr lang="en-US" altLang="ja-JP" sz="1600" dirty="0">
                <a:solidFill>
                  <a:prstClr val="black"/>
                </a:solidFill>
              </a:rPr>
              <a:t>『</a:t>
            </a:r>
            <a:r>
              <a:rPr lang="ja-JP" altLang="en-US" sz="1600" dirty="0">
                <a:solidFill>
                  <a:prstClr val="black"/>
                </a:solidFill>
              </a:rPr>
              <a:t>食は薬以上</a:t>
            </a:r>
            <a:r>
              <a:rPr lang="en-US" altLang="ja-JP" sz="1600" dirty="0">
                <a:solidFill>
                  <a:prstClr val="black"/>
                </a:solidFill>
              </a:rPr>
              <a:t>』</a:t>
            </a:r>
            <a:r>
              <a:rPr lang="ja-JP" altLang="en-US" sz="1600" dirty="0">
                <a:solidFill>
                  <a:prstClr val="black"/>
                </a:solidFill>
              </a:rPr>
              <a:t>として予防医学に基づいての講習</a:t>
            </a:r>
            <a:endParaRPr lang="en-US" altLang="ja-JP" sz="1600" dirty="0">
              <a:solidFill>
                <a:prstClr val="black"/>
              </a:solidFill>
            </a:endParaRPr>
          </a:p>
          <a:p>
            <a:pPr marL="0" lvl="0" indent="0">
              <a:buClr>
                <a:srgbClr val="FE8637"/>
              </a:buClr>
              <a:buNone/>
            </a:pPr>
            <a:r>
              <a:rPr lang="ja-JP" altLang="en-US" sz="1600" dirty="0">
                <a:solidFill>
                  <a:prstClr val="black"/>
                </a:solidFill>
              </a:rPr>
              <a:t>会や、生涯健康のために幼児保護者向けの栄養</a:t>
            </a:r>
            <a:endParaRPr lang="en-US" altLang="ja-JP" sz="1600" dirty="0">
              <a:solidFill>
                <a:prstClr val="black"/>
              </a:solidFill>
            </a:endParaRPr>
          </a:p>
          <a:p>
            <a:pPr marL="0" lvl="0" indent="0">
              <a:buClr>
                <a:srgbClr val="FE8637"/>
              </a:buClr>
              <a:buNone/>
            </a:pPr>
            <a:r>
              <a:rPr lang="ja-JP" altLang="en-US" sz="1600" dirty="0">
                <a:solidFill>
                  <a:prstClr val="black"/>
                </a:solidFill>
              </a:rPr>
              <a:t>講座を多数開催。今回台湾料理指導とともに、</a:t>
            </a:r>
            <a:endParaRPr lang="en-US" altLang="ja-JP" sz="1600" dirty="0">
              <a:solidFill>
                <a:prstClr val="black"/>
              </a:solidFill>
            </a:endParaRPr>
          </a:p>
          <a:p>
            <a:pPr marL="0" lvl="0" indent="0">
              <a:buClr>
                <a:srgbClr val="FE8637"/>
              </a:buClr>
              <a:buNone/>
            </a:pPr>
            <a:r>
              <a:rPr lang="ja-JP" altLang="en-US" sz="1600" dirty="0">
                <a:solidFill>
                  <a:prstClr val="black"/>
                </a:solidFill>
              </a:rPr>
              <a:t>食育や栄養面での話を披露。</a:t>
            </a:r>
            <a:endParaRPr lang="en-US" altLang="ja-JP" sz="1600" dirty="0">
              <a:solidFill>
                <a:prstClr val="black"/>
              </a:solidFill>
            </a:endParaRPr>
          </a:p>
          <a:p>
            <a:pPr marL="0" lvl="0" indent="0">
              <a:buClr>
                <a:srgbClr val="FE8637"/>
              </a:buClr>
              <a:buNone/>
            </a:pPr>
            <a:r>
              <a:rPr lang="ja-JP" altLang="en-US" sz="1600" dirty="0">
                <a:solidFill>
                  <a:prstClr val="black"/>
                </a:solidFill>
              </a:rPr>
              <a:t>　　　　　　　　　　　　　　　　　　　　　　　　　　　　　　　　　・洸美（ひろみ）</a:t>
            </a:r>
            <a:endParaRPr lang="en-US" altLang="ja-JP" sz="1600" dirty="0">
              <a:solidFill>
                <a:prstClr val="black"/>
              </a:solidFill>
            </a:endParaRPr>
          </a:p>
          <a:p>
            <a:pPr marL="0" lvl="0" indent="0">
              <a:buClr>
                <a:srgbClr val="FE8637"/>
              </a:buClr>
              <a:buNone/>
            </a:pPr>
            <a:r>
              <a:rPr lang="ja-JP" altLang="en-US" sz="1600" dirty="0">
                <a:solidFill>
                  <a:prstClr val="black"/>
                </a:solidFill>
              </a:rPr>
              <a:t>　　　　　　　　　　台湾生まれ・台湾育ちのハーフ。</a:t>
            </a:r>
            <a:r>
              <a:rPr lang="en-US" altLang="ja-JP" sz="1600" dirty="0">
                <a:solidFill>
                  <a:prstClr val="black"/>
                </a:solidFill>
              </a:rPr>
              <a:t>18</a:t>
            </a:r>
            <a:r>
              <a:rPr lang="ja-JP" altLang="en-US" sz="1600" dirty="0">
                <a:solidFill>
                  <a:prstClr val="black"/>
                </a:solidFill>
              </a:rPr>
              <a:t>歳より来日。独特</a:t>
            </a:r>
            <a:endParaRPr lang="en-US" altLang="ja-JP" sz="1600" dirty="0">
              <a:solidFill>
                <a:prstClr val="black"/>
              </a:solidFill>
            </a:endParaRPr>
          </a:p>
          <a:p>
            <a:pPr marL="0" lvl="0" indent="0">
              <a:buClr>
                <a:srgbClr val="FE8637"/>
              </a:buClr>
              <a:buNone/>
            </a:pPr>
            <a:r>
              <a:rPr lang="ja-JP" altLang="en-US" sz="1600" dirty="0">
                <a:solidFill>
                  <a:prstClr val="black"/>
                </a:solidFill>
              </a:rPr>
              <a:t>　　　　　　　　　　の情景描写や素直な感情表現を、透明感ある歌声と</a:t>
            </a:r>
            <a:endParaRPr lang="en-US" altLang="ja-JP" sz="1600" dirty="0">
              <a:solidFill>
                <a:prstClr val="black"/>
              </a:solidFill>
            </a:endParaRPr>
          </a:p>
          <a:p>
            <a:pPr marL="0" lvl="0" indent="0">
              <a:buClr>
                <a:srgbClr val="FE8637"/>
              </a:buClr>
              <a:buNone/>
            </a:pPr>
            <a:r>
              <a:rPr lang="ja-JP" altLang="en-US" sz="1600" dirty="0">
                <a:solidFill>
                  <a:prstClr val="black"/>
                </a:solidFill>
              </a:rPr>
              <a:t>　　　　　　　　　　共に織りなす中国語を織り交ぜた歌詞が特徴的な、台</a:t>
            </a:r>
            <a:endParaRPr lang="en-US" altLang="ja-JP" sz="1600" dirty="0">
              <a:solidFill>
                <a:prstClr val="black"/>
              </a:solidFill>
            </a:endParaRPr>
          </a:p>
          <a:p>
            <a:pPr marL="0" lvl="0" indent="0">
              <a:buClr>
                <a:srgbClr val="FE8637"/>
              </a:buClr>
              <a:buNone/>
            </a:pPr>
            <a:r>
              <a:rPr lang="ja-JP" altLang="en-US" sz="1600" dirty="0">
                <a:solidFill>
                  <a:prstClr val="black"/>
                </a:solidFill>
              </a:rPr>
              <a:t>　　　　　　　　　　湾</a:t>
            </a:r>
            <a:r>
              <a:rPr lang="en-US" altLang="ja-JP" sz="1600" dirty="0">
                <a:solidFill>
                  <a:prstClr val="black"/>
                </a:solidFill>
              </a:rPr>
              <a:t>J-POP</a:t>
            </a:r>
            <a:r>
              <a:rPr lang="ja-JP" altLang="en-US" sz="1600" dirty="0">
                <a:solidFill>
                  <a:prstClr val="black"/>
                </a:solidFill>
              </a:rPr>
              <a:t>シンガーソングライター</a:t>
            </a:r>
            <a:r>
              <a:rPr lang="ja-JP" altLang="en-US" sz="1600" dirty="0" smtClean="0">
                <a:solidFill>
                  <a:prstClr val="black"/>
                </a:solidFill>
              </a:rPr>
              <a:t>。</a:t>
            </a:r>
            <a:endParaRPr lang="en-US" altLang="ja-JP" sz="1600" dirty="0">
              <a:solidFill>
                <a:prstClr val="black"/>
              </a:solidFill>
            </a:endParaRPr>
          </a:p>
          <a:p>
            <a:pPr marL="0" indent="0">
              <a:buNone/>
            </a:pPr>
            <a:endParaRPr lang="en-US" altLang="ja-JP" dirty="0"/>
          </a:p>
          <a:p>
            <a:pPr marL="0" indent="0">
              <a:buNone/>
            </a:pPr>
            <a:r>
              <a:rPr lang="ja-JP" altLang="en-US" sz="1800" dirty="0" smtClean="0"/>
              <a:t>注意事項</a:t>
            </a:r>
            <a:endParaRPr lang="en-US" altLang="ja-JP" sz="1800" dirty="0" smtClean="0"/>
          </a:p>
          <a:p>
            <a:pPr marL="0" indent="0">
              <a:buNone/>
            </a:pPr>
            <a:r>
              <a:rPr kumimoji="1" lang="ja-JP" altLang="en-US" sz="1800" dirty="0" smtClean="0"/>
              <a:t>・料理は子どもたちが作れるよう、手軽に出来るメニューになっています。大人の方にとっては量が足り</a:t>
            </a:r>
            <a:r>
              <a:rPr lang="ja-JP" altLang="en-US" sz="1800" dirty="0" smtClean="0"/>
              <a:t>ないことも考えられますので、心配な方は</a:t>
            </a:r>
            <a:r>
              <a:rPr lang="ja-JP" altLang="en-US" sz="1800" dirty="0"/>
              <a:t>家</a:t>
            </a:r>
            <a:r>
              <a:rPr lang="ja-JP" altLang="en-US" sz="1800" dirty="0" smtClean="0"/>
              <a:t>から昼食をご持参ください。</a:t>
            </a:r>
            <a:endParaRPr kumimoji="1" lang="en-US" altLang="ja-JP" sz="1800" dirty="0" smtClean="0"/>
          </a:p>
          <a:p>
            <a:pPr marL="0" indent="0">
              <a:buNone/>
            </a:pPr>
            <a:r>
              <a:rPr lang="ja-JP" altLang="en-US" sz="1800" dirty="0" smtClean="0"/>
              <a:t>・料理では刃物（包丁やピーラー）を扱います。子どもたちの様子は保護者の方が見ていて下さいますようお願い致します。</a:t>
            </a:r>
            <a:endParaRPr lang="en-US" altLang="ja-JP" sz="1800" dirty="0" smtClean="0"/>
          </a:p>
          <a:p>
            <a:pPr marL="0" indent="0">
              <a:buNone/>
            </a:pPr>
            <a:r>
              <a:rPr kumimoji="1" lang="ja-JP" altLang="en-US" sz="1800" dirty="0" smtClean="0"/>
              <a:t>・刃物が扱えるお子様であれば、対象年齢以外でも歓迎致します。大人の方のみでのご参加も大歓迎！</a:t>
            </a:r>
            <a:endParaRPr kumimoji="1" lang="en-US" altLang="ja-JP" sz="1800" dirty="0" smtClean="0"/>
          </a:p>
          <a:p>
            <a:pPr marL="0" indent="0">
              <a:buNone/>
            </a:pPr>
            <a:r>
              <a:rPr kumimoji="1" lang="ja-JP" altLang="en-US" sz="1800" dirty="0" smtClean="0"/>
              <a:t>・参加費は当日受付でお支払下さい。</a:t>
            </a:r>
            <a:endParaRPr kumimoji="1" lang="en-US" altLang="ja-JP" sz="1800" dirty="0" smtClean="0"/>
          </a:p>
          <a:p>
            <a:pPr marL="0" indent="0">
              <a:buNone/>
            </a:pPr>
            <a:r>
              <a:rPr lang="ja-JP" altLang="en-US" sz="1800" dirty="0" smtClean="0"/>
              <a:t>・キャンセルは</a:t>
            </a:r>
            <a:r>
              <a:rPr lang="en-US" altLang="ja-JP" sz="1800" dirty="0" smtClean="0"/>
              <a:t>3</a:t>
            </a:r>
            <a:r>
              <a:rPr lang="ja-JP" altLang="en-US" sz="1800" dirty="0" smtClean="0"/>
              <a:t>日前までにお願い致します。</a:t>
            </a:r>
            <a:endParaRPr lang="en-US" altLang="ja-JP" sz="1800" dirty="0" smtClean="0"/>
          </a:p>
          <a:p>
            <a:pPr marL="0" indent="0">
              <a:buNone/>
            </a:pPr>
            <a:r>
              <a:rPr kumimoji="1" lang="ja-JP" altLang="en-US" sz="1800" dirty="0" smtClean="0"/>
              <a:t>会場までのご案内</a:t>
            </a:r>
            <a:endParaRPr kumimoji="1" lang="en-US" altLang="ja-JP" sz="1800" dirty="0" smtClean="0"/>
          </a:p>
          <a:p>
            <a:pPr marL="0" indent="0">
              <a:buNone/>
            </a:pPr>
            <a:r>
              <a:rPr lang="ja-JP" altLang="en-US" sz="1800" dirty="0"/>
              <a:t>ＪＲ中央線・東京メトロ東西</a:t>
            </a:r>
            <a:r>
              <a:rPr lang="ja-JP" altLang="en-US" sz="1800" dirty="0" smtClean="0"/>
              <a:t>線</a:t>
            </a:r>
            <a:endParaRPr lang="ja-JP" altLang="en-US" sz="1800" dirty="0"/>
          </a:p>
          <a:p>
            <a:pPr marL="0" indent="0">
              <a:buNone/>
            </a:pPr>
            <a:r>
              <a:rPr lang="ja-JP" altLang="en-US" sz="1800" dirty="0"/>
              <a:t>阿佐ヶ谷駅　西口から徒歩</a:t>
            </a:r>
            <a:r>
              <a:rPr lang="ja-JP" altLang="en-US" sz="1800" dirty="0" smtClean="0"/>
              <a:t>１分。</a:t>
            </a:r>
            <a:endParaRPr lang="ja-JP" altLang="en-US" sz="1800" dirty="0"/>
          </a:p>
          <a:p>
            <a:pPr marL="0" indent="0">
              <a:buNone/>
            </a:pPr>
            <a:r>
              <a:rPr lang="ja-JP" altLang="en-US" sz="1800" dirty="0"/>
              <a:t>土曜・休日は中央線は停車</a:t>
            </a:r>
            <a:r>
              <a:rPr lang="ja-JP" altLang="en-US" sz="1800" dirty="0" smtClean="0"/>
              <a:t>し</a:t>
            </a:r>
            <a:endParaRPr lang="en-US" altLang="ja-JP" sz="1800" dirty="0" smtClean="0"/>
          </a:p>
          <a:p>
            <a:pPr marL="0" indent="0">
              <a:buNone/>
            </a:pPr>
            <a:r>
              <a:rPr lang="ja-JP" altLang="en-US" sz="1800" dirty="0" smtClean="0"/>
              <a:t>ません</a:t>
            </a:r>
            <a:r>
              <a:rPr lang="ja-JP" altLang="en-US" sz="1800" dirty="0"/>
              <a:t>。</a:t>
            </a:r>
            <a:r>
              <a:rPr lang="ja-JP" altLang="en-US" sz="1800" dirty="0" smtClean="0"/>
              <a:t>中央</a:t>
            </a:r>
            <a:r>
              <a:rPr lang="ja-JP" altLang="en-US" sz="1800" dirty="0"/>
              <a:t>線各駅停車（</a:t>
            </a:r>
            <a:r>
              <a:rPr lang="ja-JP" altLang="en-US" sz="1800" dirty="0" smtClean="0"/>
              <a:t>総</a:t>
            </a:r>
            <a:endParaRPr lang="en-US" altLang="ja-JP" sz="1800" dirty="0" smtClean="0"/>
          </a:p>
          <a:p>
            <a:pPr marL="0" indent="0">
              <a:buNone/>
            </a:pPr>
            <a:r>
              <a:rPr lang="ja-JP" altLang="en-US" sz="1800" dirty="0" smtClean="0"/>
              <a:t>武</a:t>
            </a:r>
            <a:r>
              <a:rPr lang="ja-JP" altLang="en-US" sz="1800" dirty="0"/>
              <a:t>線）をご利用ください。</a:t>
            </a:r>
            <a:endParaRPr kumimoji="1" lang="ja-JP" altLang="en-US" sz="1800" dirty="0"/>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5144" y="560512"/>
            <a:ext cx="1440160" cy="1440160"/>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816" y="2488671"/>
            <a:ext cx="962528" cy="1412884"/>
          </a:xfrm>
          <a:prstGeom prst="rect">
            <a:avLst/>
          </a:prstGeom>
        </p:spPr>
      </p:pic>
      <p:sp>
        <p:nvSpPr>
          <p:cNvPr id="9" name="フローチャート : 代替処理 8"/>
          <p:cNvSpPr/>
          <p:nvPr/>
        </p:nvSpPr>
        <p:spPr>
          <a:xfrm>
            <a:off x="60960" y="2296800"/>
            <a:ext cx="6588392" cy="1796626"/>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368728" y="4246136"/>
            <a:ext cx="1026080" cy="457200"/>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68728" y="7473280"/>
            <a:ext cx="1764128" cy="432048"/>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9111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203</TotalTime>
  <Words>11</Words>
  <Application>Microsoft Office PowerPoint</Application>
  <PresentationFormat>A4 210 x 297 mm</PresentationFormat>
  <Paragraphs>48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スパイス</vt:lpstr>
      <vt:lpstr>　　　　オープン！“せかいくサロン“ 　　　　　　初回の舞台は・・・台湾！ 　　　　『こころとからだに優しい台湾体験！』 </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オープン！“せかいくサロン“ 今回の舞台は・・・台湾！ 『こころとからだに優しい台湾体験！』 </dc:title>
  <dc:creator>sin1130</dc:creator>
  <cp:lastModifiedBy>sin1130</cp:lastModifiedBy>
  <cp:revision>41</cp:revision>
  <dcterms:created xsi:type="dcterms:W3CDTF">2015-02-15T09:03:14Z</dcterms:created>
  <dcterms:modified xsi:type="dcterms:W3CDTF">2015-03-08T11:49:03Z</dcterms:modified>
</cp:coreProperties>
</file>